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70" r:id="rId10"/>
    <p:sldId id="271" r:id="rId11"/>
    <p:sldId id="263" r:id="rId12"/>
    <p:sldId id="272" r:id="rId13"/>
    <p:sldId id="264" r:id="rId14"/>
    <p:sldId id="273" r:id="rId15"/>
    <p:sldId id="266" r:id="rId16"/>
    <p:sldId id="274" r:id="rId17"/>
    <p:sldId id="265" r:id="rId18"/>
    <p:sldId id="275" r:id="rId19"/>
    <p:sldId id="267" r:id="rId20"/>
    <p:sldId id="268" r:id="rId21"/>
    <p:sldId id="276" r:id="rId22"/>
  </p:sldIdLst>
  <p:sldSz cx="18288000" cy="10287000"/>
  <p:notesSz cx="6858000" cy="9144000"/>
  <p:embeddedFontLst>
    <p:embeddedFont>
      <p:font typeface="Bookman Old Style" pitchFamily="18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Cambria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85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A3E7E-A96F-4FDE-93DC-69EDD9ECA3E8}" type="doc">
      <dgm:prSet loTypeId="urn:microsoft.com/office/officeart/2005/8/layout/h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D67B7FD-CC50-4EA7-A95C-295A384C2367}">
      <dgm:prSet phldrT="[Text]"/>
      <dgm:spPr/>
      <dgm:t>
        <a:bodyPr/>
        <a:lstStyle/>
        <a:p>
          <a:endParaRPr lang="en-IN"/>
        </a:p>
      </dgm:t>
    </dgm:pt>
    <dgm:pt modelId="{549CEB4B-F0FE-43D1-9B4C-CBEEF9DE3979}" type="parTrans" cxnId="{1016A2DC-4832-43F5-8917-70263144D19D}">
      <dgm:prSet/>
      <dgm:spPr/>
      <dgm:t>
        <a:bodyPr/>
        <a:lstStyle/>
        <a:p>
          <a:endParaRPr lang="en-IN"/>
        </a:p>
      </dgm:t>
    </dgm:pt>
    <dgm:pt modelId="{D7C63734-2FE3-4025-B8B7-F155AD253BCD}" type="sibTrans" cxnId="{1016A2DC-4832-43F5-8917-70263144D19D}">
      <dgm:prSet/>
      <dgm:spPr/>
      <dgm:t>
        <a:bodyPr/>
        <a:lstStyle/>
        <a:p>
          <a:endParaRPr lang="en-IN"/>
        </a:p>
      </dgm:t>
    </dgm:pt>
    <dgm:pt modelId="{D94DECF5-AF4E-469A-94DE-BD2F1BCFBA3A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2400">
            <a:latin typeface="Bookman Old Style" pitchFamily="18" charset="0"/>
          </a:endParaRPr>
        </a:p>
      </dgm:t>
    </dgm:pt>
    <dgm:pt modelId="{78BA0D8B-8325-4BB1-A69A-154BC68FD6EF}" type="parTrans" cxnId="{2B4BA2CD-FB57-4D08-800D-7C748BD82AB1}">
      <dgm:prSet/>
      <dgm:spPr/>
      <dgm:t>
        <a:bodyPr/>
        <a:lstStyle/>
        <a:p>
          <a:endParaRPr lang="en-IN"/>
        </a:p>
      </dgm:t>
    </dgm:pt>
    <dgm:pt modelId="{8FF25E9A-8023-49CE-95CF-3416FB1A66B9}" type="sibTrans" cxnId="{2B4BA2CD-FB57-4D08-800D-7C748BD82AB1}">
      <dgm:prSet/>
      <dgm:spPr/>
      <dgm:t>
        <a:bodyPr/>
        <a:lstStyle/>
        <a:p>
          <a:endParaRPr lang="en-IN"/>
        </a:p>
      </dgm:t>
    </dgm:pt>
    <dgm:pt modelId="{62129BA1-659C-4EB7-848B-FB5EFC9F7365}">
      <dgm:prSet phldrT="[Text]" phldr="1"/>
      <dgm:spPr/>
      <dgm:t>
        <a:bodyPr/>
        <a:lstStyle/>
        <a:p>
          <a:endParaRPr lang="en-IN"/>
        </a:p>
      </dgm:t>
    </dgm:pt>
    <dgm:pt modelId="{D004DCD1-E9FC-4F74-91F2-BFB13AD10782}" type="parTrans" cxnId="{3E5EA3AE-3C83-4F6B-8D6D-8D48403F200E}">
      <dgm:prSet/>
      <dgm:spPr/>
      <dgm:t>
        <a:bodyPr/>
        <a:lstStyle/>
        <a:p>
          <a:endParaRPr lang="en-IN"/>
        </a:p>
      </dgm:t>
    </dgm:pt>
    <dgm:pt modelId="{A202F650-ABAC-43FF-B51A-827A25D3B96E}" type="sibTrans" cxnId="{3E5EA3AE-3C83-4F6B-8D6D-8D48403F200E}">
      <dgm:prSet/>
      <dgm:spPr/>
      <dgm:t>
        <a:bodyPr/>
        <a:lstStyle/>
        <a:p>
          <a:endParaRPr lang="en-IN"/>
        </a:p>
      </dgm:t>
    </dgm:pt>
    <dgm:pt modelId="{E6BC4AC5-6A57-4224-8BD6-E2257EA8FA6E}">
      <dgm:prSet phldrT="[Text]" phldr="1"/>
      <dgm:spPr/>
      <dgm:t>
        <a:bodyPr/>
        <a:lstStyle/>
        <a:p>
          <a:endParaRPr lang="en-IN"/>
        </a:p>
      </dgm:t>
    </dgm:pt>
    <dgm:pt modelId="{3882D5B7-5EDF-4333-AD22-C3746B82F50D}" type="parTrans" cxnId="{7883CD38-C374-47BE-B783-6B0B15200141}">
      <dgm:prSet/>
      <dgm:spPr/>
      <dgm:t>
        <a:bodyPr/>
        <a:lstStyle/>
        <a:p>
          <a:endParaRPr lang="en-IN"/>
        </a:p>
      </dgm:t>
    </dgm:pt>
    <dgm:pt modelId="{B1DBA4AC-BFD4-49DD-9F99-8FD4BB532CA1}" type="sibTrans" cxnId="{7883CD38-C374-47BE-B783-6B0B15200141}">
      <dgm:prSet/>
      <dgm:spPr/>
      <dgm:t>
        <a:bodyPr/>
        <a:lstStyle/>
        <a:p>
          <a:endParaRPr lang="en-IN"/>
        </a:p>
      </dgm:t>
    </dgm:pt>
    <dgm:pt modelId="{A7E9E67B-02E4-4CCF-9F46-E03E0CE938CF}" type="pres">
      <dgm:prSet presAssocID="{B59A3E7E-A96F-4FDE-93DC-69EDD9ECA3E8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64A6D010-63B5-4B83-B37A-46CFB99E33B1}" type="pres">
      <dgm:prSet presAssocID="{8D67B7FD-CC50-4EA7-A95C-295A384C2367}" presName="compositeNode" presStyleCnt="0">
        <dgm:presLayoutVars>
          <dgm:bulletEnabled val="1"/>
        </dgm:presLayoutVars>
      </dgm:prSet>
      <dgm:spPr/>
    </dgm:pt>
    <dgm:pt modelId="{5B8D113C-EF35-4397-AEAE-73894C59A0AA}" type="pres">
      <dgm:prSet presAssocID="{8D67B7FD-CC50-4EA7-A95C-295A384C2367}" presName="image" presStyleLbl="fgImgPlace1" presStyleIdx="0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2CA88F7E-C8B6-4092-9A57-CCCEBC3235C2}" type="pres">
      <dgm:prSet presAssocID="{8D67B7FD-CC50-4EA7-A95C-295A384C2367}" presName="childNode" presStyleLbl="node1" presStyleIdx="0" presStyleCnt="3" custScaleX="15275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AB8AB5-5F7D-4B11-94E9-4E887E963ED4}" type="pres">
      <dgm:prSet presAssocID="{8D67B7FD-CC50-4EA7-A95C-295A384C2367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257250-CD37-448F-955B-414AEFE621E1}" type="pres">
      <dgm:prSet presAssocID="{D7C63734-2FE3-4025-B8B7-F155AD253BCD}" presName="sibTrans" presStyleCnt="0"/>
      <dgm:spPr/>
    </dgm:pt>
    <dgm:pt modelId="{2BFEB26A-77BF-47CD-84D0-66FEFD7EE8FC}" type="pres">
      <dgm:prSet presAssocID="{62129BA1-659C-4EB7-848B-FB5EFC9F7365}" presName="compositeNode" presStyleCnt="0">
        <dgm:presLayoutVars>
          <dgm:bulletEnabled val="1"/>
        </dgm:presLayoutVars>
      </dgm:prSet>
      <dgm:spPr/>
    </dgm:pt>
    <dgm:pt modelId="{9043327C-1295-4B22-ABC2-9B7FD7D27EF9}" type="pres">
      <dgm:prSet presAssocID="{62129BA1-659C-4EB7-848B-FB5EFC9F7365}" presName="image" presStyleLbl="fgImgPlace1" presStyleIdx="1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622585FA-7B5D-4990-9AAE-E5EC26F1808A}" type="pres">
      <dgm:prSet presAssocID="{62129BA1-659C-4EB7-848B-FB5EFC9F7365}" presName="childNode" presStyleLbl="node1" presStyleIdx="1" presStyleCnt="3" custScaleX="152754">
        <dgm:presLayoutVars>
          <dgm:bulletEnabled val="1"/>
        </dgm:presLayoutVars>
      </dgm:prSet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0F8FAB6C-691A-45B1-AA5A-E3B04853DEDC}" type="pres">
      <dgm:prSet presAssocID="{62129BA1-659C-4EB7-848B-FB5EFC9F7365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FAB567-9633-43BF-9311-93CF86A2EB64}" type="pres">
      <dgm:prSet presAssocID="{A202F650-ABAC-43FF-B51A-827A25D3B96E}" presName="sibTrans" presStyleCnt="0"/>
      <dgm:spPr/>
    </dgm:pt>
    <dgm:pt modelId="{22B50ACA-DD7B-4033-AC2C-3243B9C24429}" type="pres">
      <dgm:prSet presAssocID="{E6BC4AC5-6A57-4224-8BD6-E2257EA8FA6E}" presName="compositeNode" presStyleCnt="0">
        <dgm:presLayoutVars>
          <dgm:bulletEnabled val="1"/>
        </dgm:presLayoutVars>
      </dgm:prSet>
      <dgm:spPr/>
    </dgm:pt>
    <dgm:pt modelId="{7F973B34-09F2-4A79-82CC-DBA83AF9C66A}" type="pres">
      <dgm:prSet presAssocID="{E6BC4AC5-6A57-4224-8BD6-E2257EA8FA6E}" presName="image" presStyleLbl="fgImgPlace1" presStyleIdx="2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1120287D-36A8-4777-94B7-3DF5F0C9BB95}" type="pres">
      <dgm:prSet presAssocID="{E6BC4AC5-6A57-4224-8BD6-E2257EA8FA6E}" presName="childNode" presStyleLbl="node1" presStyleIdx="2" presStyleCnt="3" custScaleX="152754" custScaleY="101933" custLinFactNeighborX="-3558" custLinFactNeighborY="106">
        <dgm:presLayoutVars>
          <dgm:bulletEnabled val="1"/>
        </dgm:presLayoutVars>
      </dgm:prSet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174C2C0C-9421-4CCF-854C-8E6F240E8F20}" type="pres">
      <dgm:prSet presAssocID="{E6BC4AC5-6A57-4224-8BD6-E2257EA8FA6E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B4BA2CD-FB57-4D08-800D-7C748BD82AB1}" srcId="{8D67B7FD-CC50-4EA7-A95C-295A384C2367}" destId="{D94DECF5-AF4E-469A-94DE-BD2F1BCFBA3A}" srcOrd="0" destOrd="0" parTransId="{78BA0D8B-8325-4BB1-A69A-154BC68FD6EF}" sibTransId="{8FF25E9A-8023-49CE-95CF-3416FB1A66B9}"/>
    <dgm:cxn modelId="{C43FF78F-BD10-456F-8952-467D74B75CF3}" type="presOf" srcId="{8D67B7FD-CC50-4EA7-A95C-295A384C2367}" destId="{D9AB8AB5-5F7D-4B11-94E9-4E887E963ED4}" srcOrd="0" destOrd="0" presId="urn:microsoft.com/office/officeart/2005/8/layout/hList2"/>
    <dgm:cxn modelId="{DD382C91-83EB-4BE6-8322-066911F05FBB}" type="presOf" srcId="{D94DECF5-AF4E-469A-94DE-BD2F1BCFBA3A}" destId="{2CA88F7E-C8B6-4092-9A57-CCCEBC3235C2}" srcOrd="0" destOrd="0" presId="urn:microsoft.com/office/officeart/2005/8/layout/hList2"/>
    <dgm:cxn modelId="{7883CD38-C374-47BE-B783-6B0B15200141}" srcId="{B59A3E7E-A96F-4FDE-93DC-69EDD9ECA3E8}" destId="{E6BC4AC5-6A57-4224-8BD6-E2257EA8FA6E}" srcOrd="2" destOrd="0" parTransId="{3882D5B7-5EDF-4333-AD22-C3746B82F50D}" sibTransId="{B1DBA4AC-BFD4-49DD-9F99-8FD4BB532CA1}"/>
    <dgm:cxn modelId="{1016A2DC-4832-43F5-8917-70263144D19D}" srcId="{B59A3E7E-A96F-4FDE-93DC-69EDD9ECA3E8}" destId="{8D67B7FD-CC50-4EA7-A95C-295A384C2367}" srcOrd="0" destOrd="0" parTransId="{549CEB4B-F0FE-43D1-9B4C-CBEEF9DE3979}" sibTransId="{D7C63734-2FE3-4025-B8B7-F155AD253BCD}"/>
    <dgm:cxn modelId="{481E0B21-857A-48C0-9B97-4BC9D147CEF6}" type="presOf" srcId="{E6BC4AC5-6A57-4224-8BD6-E2257EA8FA6E}" destId="{174C2C0C-9421-4CCF-854C-8E6F240E8F20}" srcOrd="0" destOrd="0" presId="urn:microsoft.com/office/officeart/2005/8/layout/hList2"/>
    <dgm:cxn modelId="{3E5EA3AE-3C83-4F6B-8D6D-8D48403F200E}" srcId="{B59A3E7E-A96F-4FDE-93DC-69EDD9ECA3E8}" destId="{62129BA1-659C-4EB7-848B-FB5EFC9F7365}" srcOrd="1" destOrd="0" parTransId="{D004DCD1-E9FC-4F74-91F2-BFB13AD10782}" sibTransId="{A202F650-ABAC-43FF-B51A-827A25D3B96E}"/>
    <dgm:cxn modelId="{4A29C1F2-51D5-48E4-AD46-23AFAB4BA9FD}" type="presOf" srcId="{B59A3E7E-A96F-4FDE-93DC-69EDD9ECA3E8}" destId="{A7E9E67B-02E4-4CCF-9F46-E03E0CE938CF}" srcOrd="0" destOrd="0" presId="urn:microsoft.com/office/officeart/2005/8/layout/hList2"/>
    <dgm:cxn modelId="{0FBFD0BD-F1C7-419D-9B0B-16DFFFB93205}" type="presOf" srcId="{62129BA1-659C-4EB7-848B-FB5EFC9F7365}" destId="{0F8FAB6C-691A-45B1-AA5A-E3B04853DEDC}" srcOrd="0" destOrd="0" presId="urn:microsoft.com/office/officeart/2005/8/layout/hList2"/>
    <dgm:cxn modelId="{C29E8260-2162-4EB2-9A92-ECCC4394A927}" type="presParOf" srcId="{A7E9E67B-02E4-4CCF-9F46-E03E0CE938CF}" destId="{64A6D010-63B5-4B83-B37A-46CFB99E33B1}" srcOrd="0" destOrd="0" presId="urn:microsoft.com/office/officeart/2005/8/layout/hList2"/>
    <dgm:cxn modelId="{D1E321B6-13E3-4B64-A7B1-DE429C5D29D3}" type="presParOf" srcId="{64A6D010-63B5-4B83-B37A-46CFB99E33B1}" destId="{5B8D113C-EF35-4397-AEAE-73894C59A0AA}" srcOrd="0" destOrd="0" presId="urn:microsoft.com/office/officeart/2005/8/layout/hList2"/>
    <dgm:cxn modelId="{D2E91EE5-D330-44F2-B7F5-26136DCDA051}" type="presParOf" srcId="{64A6D010-63B5-4B83-B37A-46CFB99E33B1}" destId="{2CA88F7E-C8B6-4092-9A57-CCCEBC3235C2}" srcOrd="1" destOrd="0" presId="urn:microsoft.com/office/officeart/2005/8/layout/hList2"/>
    <dgm:cxn modelId="{EE9B5D1E-8044-4D8F-A113-5E0276F351D9}" type="presParOf" srcId="{64A6D010-63B5-4B83-B37A-46CFB99E33B1}" destId="{D9AB8AB5-5F7D-4B11-94E9-4E887E963ED4}" srcOrd="2" destOrd="0" presId="urn:microsoft.com/office/officeart/2005/8/layout/hList2"/>
    <dgm:cxn modelId="{614BE8AF-4209-43EA-9767-80B3EFC3DA1F}" type="presParOf" srcId="{A7E9E67B-02E4-4CCF-9F46-E03E0CE938CF}" destId="{7C257250-CD37-448F-955B-414AEFE621E1}" srcOrd="1" destOrd="0" presId="urn:microsoft.com/office/officeart/2005/8/layout/hList2"/>
    <dgm:cxn modelId="{24663A99-6462-4FE7-BB53-94D7B3F75401}" type="presParOf" srcId="{A7E9E67B-02E4-4CCF-9F46-E03E0CE938CF}" destId="{2BFEB26A-77BF-47CD-84D0-66FEFD7EE8FC}" srcOrd="2" destOrd="0" presId="urn:microsoft.com/office/officeart/2005/8/layout/hList2"/>
    <dgm:cxn modelId="{3C41C021-01A3-48E0-BF59-828A80CA35B1}" type="presParOf" srcId="{2BFEB26A-77BF-47CD-84D0-66FEFD7EE8FC}" destId="{9043327C-1295-4B22-ABC2-9B7FD7D27EF9}" srcOrd="0" destOrd="0" presId="urn:microsoft.com/office/officeart/2005/8/layout/hList2"/>
    <dgm:cxn modelId="{7DAA4F6D-BBC9-4349-AD2E-7AB90E821F3D}" type="presParOf" srcId="{2BFEB26A-77BF-47CD-84D0-66FEFD7EE8FC}" destId="{622585FA-7B5D-4990-9AAE-E5EC26F1808A}" srcOrd="1" destOrd="0" presId="urn:microsoft.com/office/officeart/2005/8/layout/hList2"/>
    <dgm:cxn modelId="{5B8A260F-1B7A-441F-BB07-FBDD167C4AA7}" type="presParOf" srcId="{2BFEB26A-77BF-47CD-84D0-66FEFD7EE8FC}" destId="{0F8FAB6C-691A-45B1-AA5A-E3B04853DEDC}" srcOrd="2" destOrd="0" presId="urn:microsoft.com/office/officeart/2005/8/layout/hList2"/>
    <dgm:cxn modelId="{02CFF286-C502-4A12-BBDB-37C9E0F72362}" type="presParOf" srcId="{A7E9E67B-02E4-4CCF-9F46-E03E0CE938CF}" destId="{09FAB567-9633-43BF-9311-93CF86A2EB64}" srcOrd="3" destOrd="0" presId="urn:microsoft.com/office/officeart/2005/8/layout/hList2"/>
    <dgm:cxn modelId="{87B91D34-17F6-4E2B-982A-0E3BB072198C}" type="presParOf" srcId="{A7E9E67B-02E4-4CCF-9F46-E03E0CE938CF}" destId="{22B50ACA-DD7B-4033-AC2C-3243B9C24429}" srcOrd="4" destOrd="0" presId="urn:microsoft.com/office/officeart/2005/8/layout/hList2"/>
    <dgm:cxn modelId="{9B4BE2C5-DAE8-430B-B81C-D264C68C88BB}" type="presParOf" srcId="{22B50ACA-DD7B-4033-AC2C-3243B9C24429}" destId="{7F973B34-09F2-4A79-82CC-DBA83AF9C66A}" srcOrd="0" destOrd="0" presId="urn:microsoft.com/office/officeart/2005/8/layout/hList2"/>
    <dgm:cxn modelId="{B229320C-DA2C-4AC7-AA1F-2A472A7648B3}" type="presParOf" srcId="{22B50ACA-DD7B-4033-AC2C-3243B9C24429}" destId="{1120287D-36A8-4777-94B7-3DF5F0C9BB95}" srcOrd="1" destOrd="0" presId="urn:microsoft.com/office/officeart/2005/8/layout/hList2"/>
    <dgm:cxn modelId="{1ABFAD61-52C1-42A8-905B-ED6B7C1FCC2E}" type="presParOf" srcId="{22B50ACA-DD7B-4033-AC2C-3243B9C24429}" destId="{174C2C0C-9421-4CCF-854C-8E6F240E8F2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A3E7E-A96F-4FDE-93DC-69EDD9ECA3E8}" type="doc">
      <dgm:prSet loTypeId="urn:microsoft.com/office/officeart/2005/8/layout/h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D67B7FD-CC50-4EA7-A95C-295A384C2367}">
      <dgm:prSet phldrT="[Text]"/>
      <dgm:spPr/>
      <dgm:t>
        <a:bodyPr/>
        <a:lstStyle/>
        <a:p>
          <a:endParaRPr lang="en-IN"/>
        </a:p>
      </dgm:t>
    </dgm:pt>
    <dgm:pt modelId="{549CEB4B-F0FE-43D1-9B4C-CBEEF9DE3979}" type="parTrans" cxnId="{1016A2DC-4832-43F5-8917-70263144D19D}">
      <dgm:prSet/>
      <dgm:spPr/>
      <dgm:t>
        <a:bodyPr/>
        <a:lstStyle/>
        <a:p>
          <a:endParaRPr lang="en-IN"/>
        </a:p>
      </dgm:t>
    </dgm:pt>
    <dgm:pt modelId="{D7C63734-2FE3-4025-B8B7-F155AD253BCD}" type="sibTrans" cxnId="{1016A2DC-4832-43F5-8917-70263144D19D}">
      <dgm:prSet/>
      <dgm:spPr/>
      <dgm:t>
        <a:bodyPr/>
        <a:lstStyle/>
        <a:p>
          <a:endParaRPr lang="en-IN"/>
        </a:p>
      </dgm:t>
    </dgm:pt>
    <dgm:pt modelId="{D94DECF5-AF4E-469A-94DE-BD2F1BCFBA3A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2400">
            <a:latin typeface="Bookman Old Style" pitchFamily="18" charset="0"/>
          </a:endParaRPr>
        </a:p>
      </dgm:t>
    </dgm:pt>
    <dgm:pt modelId="{78BA0D8B-8325-4BB1-A69A-154BC68FD6EF}" type="parTrans" cxnId="{2B4BA2CD-FB57-4D08-800D-7C748BD82AB1}">
      <dgm:prSet/>
      <dgm:spPr/>
      <dgm:t>
        <a:bodyPr/>
        <a:lstStyle/>
        <a:p>
          <a:endParaRPr lang="en-IN"/>
        </a:p>
      </dgm:t>
    </dgm:pt>
    <dgm:pt modelId="{8FF25E9A-8023-49CE-95CF-3416FB1A66B9}" type="sibTrans" cxnId="{2B4BA2CD-FB57-4D08-800D-7C748BD82AB1}">
      <dgm:prSet/>
      <dgm:spPr/>
      <dgm:t>
        <a:bodyPr/>
        <a:lstStyle/>
        <a:p>
          <a:endParaRPr lang="en-IN"/>
        </a:p>
      </dgm:t>
    </dgm:pt>
    <dgm:pt modelId="{62129BA1-659C-4EB7-848B-FB5EFC9F7365}">
      <dgm:prSet phldrT="[Text]" phldr="1"/>
      <dgm:spPr/>
      <dgm:t>
        <a:bodyPr/>
        <a:lstStyle/>
        <a:p>
          <a:endParaRPr lang="en-IN"/>
        </a:p>
      </dgm:t>
    </dgm:pt>
    <dgm:pt modelId="{D004DCD1-E9FC-4F74-91F2-BFB13AD10782}" type="parTrans" cxnId="{3E5EA3AE-3C83-4F6B-8D6D-8D48403F200E}">
      <dgm:prSet/>
      <dgm:spPr/>
      <dgm:t>
        <a:bodyPr/>
        <a:lstStyle/>
        <a:p>
          <a:endParaRPr lang="en-IN"/>
        </a:p>
      </dgm:t>
    </dgm:pt>
    <dgm:pt modelId="{A202F650-ABAC-43FF-B51A-827A25D3B96E}" type="sibTrans" cxnId="{3E5EA3AE-3C83-4F6B-8D6D-8D48403F200E}">
      <dgm:prSet/>
      <dgm:spPr/>
      <dgm:t>
        <a:bodyPr/>
        <a:lstStyle/>
        <a:p>
          <a:endParaRPr lang="en-IN"/>
        </a:p>
      </dgm:t>
    </dgm:pt>
    <dgm:pt modelId="{E6BC4AC5-6A57-4224-8BD6-E2257EA8FA6E}">
      <dgm:prSet phldrT="[Text]" phldr="1"/>
      <dgm:spPr/>
      <dgm:t>
        <a:bodyPr/>
        <a:lstStyle/>
        <a:p>
          <a:endParaRPr lang="en-IN"/>
        </a:p>
      </dgm:t>
    </dgm:pt>
    <dgm:pt modelId="{3882D5B7-5EDF-4333-AD22-C3746B82F50D}" type="parTrans" cxnId="{7883CD38-C374-47BE-B783-6B0B15200141}">
      <dgm:prSet/>
      <dgm:spPr/>
      <dgm:t>
        <a:bodyPr/>
        <a:lstStyle/>
        <a:p>
          <a:endParaRPr lang="en-IN"/>
        </a:p>
      </dgm:t>
    </dgm:pt>
    <dgm:pt modelId="{B1DBA4AC-BFD4-49DD-9F99-8FD4BB532CA1}" type="sibTrans" cxnId="{7883CD38-C374-47BE-B783-6B0B15200141}">
      <dgm:prSet/>
      <dgm:spPr/>
      <dgm:t>
        <a:bodyPr/>
        <a:lstStyle/>
        <a:p>
          <a:endParaRPr lang="en-IN"/>
        </a:p>
      </dgm:t>
    </dgm:pt>
    <dgm:pt modelId="{A7E9E67B-02E4-4CCF-9F46-E03E0CE938CF}" type="pres">
      <dgm:prSet presAssocID="{B59A3E7E-A96F-4FDE-93DC-69EDD9ECA3E8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64A6D010-63B5-4B83-B37A-46CFB99E33B1}" type="pres">
      <dgm:prSet presAssocID="{8D67B7FD-CC50-4EA7-A95C-295A384C2367}" presName="compositeNode" presStyleCnt="0">
        <dgm:presLayoutVars>
          <dgm:bulletEnabled val="1"/>
        </dgm:presLayoutVars>
      </dgm:prSet>
      <dgm:spPr/>
    </dgm:pt>
    <dgm:pt modelId="{5B8D113C-EF35-4397-AEAE-73894C59A0AA}" type="pres">
      <dgm:prSet presAssocID="{8D67B7FD-CC50-4EA7-A95C-295A384C2367}" presName="image" presStyleLbl="fgImgPlace1" presStyleIdx="0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2CA88F7E-C8B6-4092-9A57-CCCEBC3235C2}" type="pres">
      <dgm:prSet presAssocID="{8D67B7FD-CC50-4EA7-A95C-295A384C2367}" presName="childNode" presStyleLbl="node1" presStyleIdx="0" presStyleCnt="3" custScaleX="15275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AB8AB5-5F7D-4B11-94E9-4E887E963ED4}" type="pres">
      <dgm:prSet presAssocID="{8D67B7FD-CC50-4EA7-A95C-295A384C2367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257250-CD37-448F-955B-414AEFE621E1}" type="pres">
      <dgm:prSet presAssocID="{D7C63734-2FE3-4025-B8B7-F155AD253BCD}" presName="sibTrans" presStyleCnt="0"/>
      <dgm:spPr/>
    </dgm:pt>
    <dgm:pt modelId="{2BFEB26A-77BF-47CD-84D0-66FEFD7EE8FC}" type="pres">
      <dgm:prSet presAssocID="{62129BA1-659C-4EB7-848B-FB5EFC9F7365}" presName="compositeNode" presStyleCnt="0">
        <dgm:presLayoutVars>
          <dgm:bulletEnabled val="1"/>
        </dgm:presLayoutVars>
      </dgm:prSet>
      <dgm:spPr/>
    </dgm:pt>
    <dgm:pt modelId="{9043327C-1295-4B22-ABC2-9B7FD7D27EF9}" type="pres">
      <dgm:prSet presAssocID="{62129BA1-659C-4EB7-848B-FB5EFC9F7365}" presName="image" presStyleLbl="fgImgPlace1" presStyleIdx="1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622585FA-7B5D-4990-9AAE-E5EC26F1808A}" type="pres">
      <dgm:prSet presAssocID="{62129BA1-659C-4EB7-848B-FB5EFC9F7365}" presName="childNode" presStyleLbl="node1" presStyleIdx="1" presStyleCnt="3" custScaleX="152754">
        <dgm:presLayoutVars>
          <dgm:bulletEnabled val="1"/>
        </dgm:presLayoutVars>
      </dgm:prSet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0F8FAB6C-691A-45B1-AA5A-E3B04853DEDC}" type="pres">
      <dgm:prSet presAssocID="{62129BA1-659C-4EB7-848B-FB5EFC9F7365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FAB567-9633-43BF-9311-93CF86A2EB64}" type="pres">
      <dgm:prSet presAssocID="{A202F650-ABAC-43FF-B51A-827A25D3B96E}" presName="sibTrans" presStyleCnt="0"/>
      <dgm:spPr/>
    </dgm:pt>
    <dgm:pt modelId="{22B50ACA-DD7B-4033-AC2C-3243B9C24429}" type="pres">
      <dgm:prSet presAssocID="{E6BC4AC5-6A57-4224-8BD6-E2257EA8FA6E}" presName="compositeNode" presStyleCnt="0">
        <dgm:presLayoutVars>
          <dgm:bulletEnabled val="1"/>
        </dgm:presLayoutVars>
      </dgm:prSet>
      <dgm:spPr/>
    </dgm:pt>
    <dgm:pt modelId="{7F973B34-09F2-4A79-82CC-DBA83AF9C66A}" type="pres">
      <dgm:prSet presAssocID="{E6BC4AC5-6A57-4224-8BD6-E2257EA8FA6E}" presName="image" presStyleLbl="fgImgPlace1" presStyleIdx="2" presStyleCnt="3" custScaleX="183122" custScaleY="156442" custLinFactNeighborX="-5307" custLinFactNeighborY="-1521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</dgm:pt>
    <dgm:pt modelId="{1120287D-36A8-4777-94B7-3DF5F0C9BB95}" type="pres">
      <dgm:prSet presAssocID="{E6BC4AC5-6A57-4224-8BD6-E2257EA8FA6E}" presName="childNode" presStyleLbl="node1" presStyleIdx="2" presStyleCnt="3" custScaleX="152754" custScaleY="101933" custLinFactNeighborX="-3558" custLinFactNeighborY="106">
        <dgm:presLayoutVars>
          <dgm:bulletEnabled val="1"/>
        </dgm:presLayoutVars>
      </dgm:prSet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174C2C0C-9421-4CCF-854C-8E6F240E8F20}" type="pres">
      <dgm:prSet presAssocID="{E6BC4AC5-6A57-4224-8BD6-E2257EA8FA6E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B4BA2CD-FB57-4D08-800D-7C748BD82AB1}" srcId="{8D67B7FD-CC50-4EA7-A95C-295A384C2367}" destId="{D94DECF5-AF4E-469A-94DE-BD2F1BCFBA3A}" srcOrd="0" destOrd="0" parTransId="{78BA0D8B-8325-4BB1-A69A-154BC68FD6EF}" sibTransId="{8FF25E9A-8023-49CE-95CF-3416FB1A66B9}"/>
    <dgm:cxn modelId="{A6E07072-27EB-48C3-8812-5BFF70CE62D4}" type="presOf" srcId="{D94DECF5-AF4E-469A-94DE-BD2F1BCFBA3A}" destId="{2CA88F7E-C8B6-4092-9A57-CCCEBC3235C2}" srcOrd="0" destOrd="0" presId="urn:microsoft.com/office/officeart/2005/8/layout/hList2"/>
    <dgm:cxn modelId="{53889B40-12E6-47E7-8C70-CB833DB07E29}" type="presOf" srcId="{62129BA1-659C-4EB7-848B-FB5EFC9F7365}" destId="{0F8FAB6C-691A-45B1-AA5A-E3B04853DEDC}" srcOrd="0" destOrd="0" presId="urn:microsoft.com/office/officeart/2005/8/layout/hList2"/>
    <dgm:cxn modelId="{DFCE890D-CC16-4C9E-8875-21C6933D76C4}" type="presOf" srcId="{E6BC4AC5-6A57-4224-8BD6-E2257EA8FA6E}" destId="{174C2C0C-9421-4CCF-854C-8E6F240E8F20}" srcOrd="0" destOrd="0" presId="urn:microsoft.com/office/officeart/2005/8/layout/hList2"/>
    <dgm:cxn modelId="{7883CD38-C374-47BE-B783-6B0B15200141}" srcId="{B59A3E7E-A96F-4FDE-93DC-69EDD9ECA3E8}" destId="{E6BC4AC5-6A57-4224-8BD6-E2257EA8FA6E}" srcOrd="2" destOrd="0" parTransId="{3882D5B7-5EDF-4333-AD22-C3746B82F50D}" sibTransId="{B1DBA4AC-BFD4-49DD-9F99-8FD4BB532CA1}"/>
    <dgm:cxn modelId="{75EEDEF0-6C0D-4838-941A-F9D9FA87A573}" type="presOf" srcId="{8D67B7FD-CC50-4EA7-A95C-295A384C2367}" destId="{D9AB8AB5-5F7D-4B11-94E9-4E887E963ED4}" srcOrd="0" destOrd="0" presId="urn:microsoft.com/office/officeart/2005/8/layout/hList2"/>
    <dgm:cxn modelId="{1016A2DC-4832-43F5-8917-70263144D19D}" srcId="{B59A3E7E-A96F-4FDE-93DC-69EDD9ECA3E8}" destId="{8D67B7FD-CC50-4EA7-A95C-295A384C2367}" srcOrd="0" destOrd="0" parTransId="{549CEB4B-F0FE-43D1-9B4C-CBEEF9DE3979}" sibTransId="{D7C63734-2FE3-4025-B8B7-F155AD253BCD}"/>
    <dgm:cxn modelId="{3E5EA3AE-3C83-4F6B-8D6D-8D48403F200E}" srcId="{B59A3E7E-A96F-4FDE-93DC-69EDD9ECA3E8}" destId="{62129BA1-659C-4EB7-848B-FB5EFC9F7365}" srcOrd="1" destOrd="0" parTransId="{D004DCD1-E9FC-4F74-91F2-BFB13AD10782}" sibTransId="{A202F650-ABAC-43FF-B51A-827A25D3B96E}"/>
    <dgm:cxn modelId="{8C0AA143-CEFF-4212-8C2F-9C58ECD0C37F}" type="presOf" srcId="{B59A3E7E-A96F-4FDE-93DC-69EDD9ECA3E8}" destId="{A7E9E67B-02E4-4CCF-9F46-E03E0CE938CF}" srcOrd="0" destOrd="0" presId="urn:microsoft.com/office/officeart/2005/8/layout/hList2"/>
    <dgm:cxn modelId="{F2F4A4F7-4FD8-4DF5-A487-976CA9043770}" type="presParOf" srcId="{A7E9E67B-02E4-4CCF-9F46-E03E0CE938CF}" destId="{64A6D010-63B5-4B83-B37A-46CFB99E33B1}" srcOrd="0" destOrd="0" presId="urn:microsoft.com/office/officeart/2005/8/layout/hList2"/>
    <dgm:cxn modelId="{B8A1BE53-BF8F-4B16-BE80-13039BF5EB2C}" type="presParOf" srcId="{64A6D010-63B5-4B83-B37A-46CFB99E33B1}" destId="{5B8D113C-EF35-4397-AEAE-73894C59A0AA}" srcOrd="0" destOrd="0" presId="urn:microsoft.com/office/officeart/2005/8/layout/hList2"/>
    <dgm:cxn modelId="{E0CA6DEA-935A-442E-978F-CE3F9B36CFAD}" type="presParOf" srcId="{64A6D010-63B5-4B83-B37A-46CFB99E33B1}" destId="{2CA88F7E-C8B6-4092-9A57-CCCEBC3235C2}" srcOrd="1" destOrd="0" presId="urn:microsoft.com/office/officeart/2005/8/layout/hList2"/>
    <dgm:cxn modelId="{7663C43A-7BDD-4C07-86F6-812D1EDFCABB}" type="presParOf" srcId="{64A6D010-63B5-4B83-B37A-46CFB99E33B1}" destId="{D9AB8AB5-5F7D-4B11-94E9-4E887E963ED4}" srcOrd="2" destOrd="0" presId="urn:microsoft.com/office/officeart/2005/8/layout/hList2"/>
    <dgm:cxn modelId="{0AC7F88B-CA15-414A-9677-E1C52A8ACD47}" type="presParOf" srcId="{A7E9E67B-02E4-4CCF-9F46-E03E0CE938CF}" destId="{7C257250-CD37-448F-955B-414AEFE621E1}" srcOrd="1" destOrd="0" presId="urn:microsoft.com/office/officeart/2005/8/layout/hList2"/>
    <dgm:cxn modelId="{80F9F96F-8970-4E4E-A042-4ABB3028986C}" type="presParOf" srcId="{A7E9E67B-02E4-4CCF-9F46-E03E0CE938CF}" destId="{2BFEB26A-77BF-47CD-84D0-66FEFD7EE8FC}" srcOrd="2" destOrd="0" presId="urn:microsoft.com/office/officeart/2005/8/layout/hList2"/>
    <dgm:cxn modelId="{206B75A9-DABE-424D-A22A-C9FC67D61D1F}" type="presParOf" srcId="{2BFEB26A-77BF-47CD-84D0-66FEFD7EE8FC}" destId="{9043327C-1295-4B22-ABC2-9B7FD7D27EF9}" srcOrd="0" destOrd="0" presId="urn:microsoft.com/office/officeart/2005/8/layout/hList2"/>
    <dgm:cxn modelId="{E1C98A0F-5B88-4369-8777-E6C462AF4970}" type="presParOf" srcId="{2BFEB26A-77BF-47CD-84D0-66FEFD7EE8FC}" destId="{622585FA-7B5D-4990-9AAE-E5EC26F1808A}" srcOrd="1" destOrd="0" presId="urn:microsoft.com/office/officeart/2005/8/layout/hList2"/>
    <dgm:cxn modelId="{A363331B-7653-402A-83FA-B235DB1DC16A}" type="presParOf" srcId="{2BFEB26A-77BF-47CD-84D0-66FEFD7EE8FC}" destId="{0F8FAB6C-691A-45B1-AA5A-E3B04853DEDC}" srcOrd="2" destOrd="0" presId="urn:microsoft.com/office/officeart/2005/8/layout/hList2"/>
    <dgm:cxn modelId="{5FF82288-82E1-49D5-AB57-11DFF768E993}" type="presParOf" srcId="{A7E9E67B-02E4-4CCF-9F46-E03E0CE938CF}" destId="{09FAB567-9633-43BF-9311-93CF86A2EB64}" srcOrd="3" destOrd="0" presId="urn:microsoft.com/office/officeart/2005/8/layout/hList2"/>
    <dgm:cxn modelId="{E834BE40-1659-452F-B361-AD99FF6CD370}" type="presParOf" srcId="{A7E9E67B-02E4-4CCF-9F46-E03E0CE938CF}" destId="{22B50ACA-DD7B-4033-AC2C-3243B9C24429}" srcOrd="4" destOrd="0" presId="urn:microsoft.com/office/officeart/2005/8/layout/hList2"/>
    <dgm:cxn modelId="{7C476676-F371-4157-96F7-6532CBAEEFF6}" type="presParOf" srcId="{22B50ACA-DD7B-4033-AC2C-3243B9C24429}" destId="{7F973B34-09F2-4A79-82CC-DBA83AF9C66A}" srcOrd="0" destOrd="0" presId="urn:microsoft.com/office/officeart/2005/8/layout/hList2"/>
    <dgm:cxn modelId="{58CB1C21-EC71-4C60-9BA0-85121A75F648}" type="presParOf" srcId="{22B50ACA-DD7B-4033-AC2C-3243B9C24429}" destId="{1120287D-36A8-4777-94B7-3DF5F0C9BB95}" srcOrd="1" destOrd="0" presId="urn:microsoft.com/office/officeart/2005/8/layout/hList2"/>
    <dgm:cxn modelId="{B360E61B-9A1B-4BCA-9340-107A10645211}" type="presParOf" srcId="{22B50ACA-DD7B-4033-AC2C-3243B9C24429}" destId="{174C2C0C-9421-4CCF-854C-8E6F240E8F2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438EC0-3179-4D1B-AF6D-ADB9AD755987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39C3B1D-0B3D-4038-A7B6-590EB15AB7D1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US" sz="2800" smtClean="0"/>
        </a:p>
        <a:p>
          <a:endParaRPr lang="en-US" sz="2800" smtClean="0"/>
        </a:p>
        <a:p>
          <a:endParaRPr lang="en-IN" sz="2800"/>
        </a:p>
      </dgm:t>
    </dgm:pt>
    <dgm:pt modelId="{D43CADEC-A5AC-4F85-9246-552BCDD2628E}" type="parTrans" cxnId="{7CB2B4F2-92E6-4BA4-9925-8F3BC81D956B}">
      <dgm:prSet/>
      <dgm:spPr/>
      <dgm:t>
        <a:bodyPr/>
        <a:lstStyle/>
        <a:p>
          <a:endParaRPr lang="en-IN"/>
        </a:p>
      </dgm:t>
    </dgm:pt>
    <dgm:pt modelId="{1A456E84-8EDD-4392-8090-41C931AB3D79}" type="sibTrans" cxnId="{7CB2B4F2-92E6-4BA4-9925-8F3BC81D956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IN"/>
        </a:p>
      </dgm:t>
    </dgm:pt>
    <dgm:pt modelId="{3055CF79-ABD1-4C53-925D-1529033601F9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12B7BD97-39AE-460B-A941-04E361A7C7EB}" type="parTrans" cxnId="{1E49BB13-BBB7-49A0-BCEB-E8EC01366D5E}">
      <dgm:prSet/>
      <dgm:spPr/>
      <dgm:t>
        <a:bodyPr/>
        <a:lstStyle/>
        <a:p>
          <a:endParaRPr lang="en-IN"/>
        </a:p>
      </dgm:t>
    </dgm:pt>
    <dgm:pt modelId="{297887F1-B31E-431E-8F3E-51E75BB2A870}" type="sibTrans" cxnId="{1E49BB13-BBB7-49A0-BCEB-E8EC01366D5E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5AFEBB75-B2A3-4402-8CB3-7315C92A17A2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ABE13FF1-89B4-4632-9193-AD7994C45F70}" type="parTrans" cxnId="{62F516DE-9EB4-4838-AF6F-574A3C9C64A0}">
      <dgm:prSet/>
      <dgm:spPr/>
      <dgm:t>
        <a:bodyPr/>
        <a:lstStyle/>
        <a:p>
          <a:endParaRPr lang="en-IN"/>
        </a:p>
      </dgm:t>
    </dgm:pt>
    <dgm:pt modelId="{B9C904DA-8D60-4EF4-8F0C-F884470C8226}" type="sibTrans" cxnId="{62F516DE-9EB4-4838-AF6F-574A3C9C64A0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CC4C8824-E390-4C53-B2B1-6830B0BA3561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3C5BAB5F-E7CA-45E7-BFA3-1A2DB39A47A6}" type="parTrans" cxnId="{746C92E8-0E4A-4E0B-BAF0-1924833254A2}">
      <dgm:prSet/>
      <dgm:spPr/>
      <dgm:t>
        <a:bodyPr/>
        <a:lstStyle/>
        <a:p>
          <a:endParaRPr lang="en-IN"/>
        </a:p>
      </dgm:t>
    </dgm:pt>
    <dgm:pt modelId="{E044CE64-6FBA-4D85-BCC0-947CE00C2EE8}" type="sibTrans" cxnId="{746C92E8-0E4A-4E0B-BAF0-1924833254A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30B9DCDB-C9CC-40F6-88E4-80DB134DBCF1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189B4611-B228-4D17-80E7-8211584472EA}" type="parTrans" cxnId="{ACE3A6D9-B948-470F-A671-C006E7AA5CE1}">
      <dgm:prSet/>
      <dgm:spPr/>
      <dgm:t>
        <a:bodyPr/>
        <a:lstStyle/>
        <a:p>
          <a:endParaRPr lang="en-IN"/>
        </a:p>
      </dgm:t>
    </dgm:pt>
    <dgm:pt modelId="{8AB490C2-D4E6-4F93-8335-C98DA487BC61}" type="sibTrans" cxnId="{ACE3A6D9-B948-470F-A671-C006E7AA5CE1}">
      <dgm:prSet/>
      <dgm:spPr/>
      <dgm:t>
        <a:bodyPr/>
        <a:lstStyle/>
        <a:p>
          <a:endParaRPr lang="en-IN"/>
        </a:p>
      </dgm:t>
    </dgm:pt>
    <dgm:pt modelId="{30F49728-2F47-4E85-A5BC-12DD6894B926}" type="pres">
      <dgm:prSet presAssocID="{BC438EC0-3179-4D1B-AF6D-ADB9AD7559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334390F-37EC-4D39-94A3-996F7AD13E0D}" type="pres">
      <dgm:prSet presAssocID="{539C3B1D-0B3D-4038-A7B6-590EB15AB7D1}" presName="node" presStyleLbl="node1" presStyleIdx="0" presStyleCnt="5" custScaleX="142011" custScaleY="141582" custLinFactNeighborX="-25560" custLinFactNeighborY="-174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507E0BD-9B49-4695-8F28-DED5F293771B}" type="pres">
      <dgm:prSet presAssocID="{1A456E84-8EDD-4392-8090-41C931AB3D79}" presName="sibTrans" presStyleLbl="sibTrans2D1" presStyleIdx="0" presStyleCnt="4" custLinFactNeighborX="14170" custLinFactNeighborY="7368"/>
      <dgm:spPr/>
      <dgm:t>
        <a:bodyPr/>
        <a:lstStyle/>
        <a:p>
          <a:endParaRPr lang="en-IN"/>
        </a:p>
      </dgm:t>
    </dgm:pt>
    <dgm:pt modelId="{99406FB7-2397-4D45-9540-B69985D4E99B}" type="pres">
      <dgm:prSet presAssocID="{1A456E84-8EDD-4392-8090-41C931AB3D79}" presName="connectorText" presStyleLbl="sibTrans2D1" presStyleIdx="0" presStyleCnt="4"/>
      <dgm:spPr/>
      <dgm:t>
        <a:bodyPr/>
        <a:lstStyle/>
        <a:p>
          <a:endParaRPr lang="en-IN"/>
        </a:p>
      </dgm:t>
    </dgm:pt>
    <dgm:pt modelId="{1FA01D5B-3050-4C5B-BAC1-57D741214BB7}" type="pres">
      <dgm:prSet presAssocID="{3055CF79-ABD1-4C53-925D-1529033601F9}" presName="node" presStyleLbl="node1" presStyleIdx="1" presStyleCnt="5" custScaleX="142011" custScaleY="1415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48EC58-6545-47DB-A259-5CE158192F48}" type="pres">
      <dgm:prSet presAssocID="{297887F1-B31E-431E-8F3E-51E75BB2A870}" presName="sibTrans" presStyleLbl="sibTrans2D1" presStyleIdx="1" presStyleCnt="4"/>
      <dgm:spPr/>
      <dgm:t>
        <a:bodyPr/>
        <a:lstStyle/>
        <a:p>
          <a:endParaRPr lang="en-IN"/>
        </a:p>
      </dgm:t>
    </dgm:pt>
    <dgm:pt modelId="{6179398D-C3F2-47D6-B869-88EF0461A8F1}" type="pres">
      <dgm:prSet presAssocID="{297887F1-B31E-431E-8F3E-51E75BB2A870}" presName="connectorText" presStyleLbl="sibTrans2D1" presStyleIdx="1" presStyleCnt="4"/>
      <dgm:spPr/>
      <dgm:t>
        <a:bodyPr/>
        <a:lstStyle/>
        <a:p>
          <a:endParaRPr lang="en-IN"/>
        </a:p>
      </dgm:t>
    </dgm:pt>
    <dgm:pt modelId="{F93365E5-2E80-4233-856F-CFE36E0EC8DF}" type="pres">
      <dgm:prSet presAssocID="{5AFEBB75-B2A3-4402-8CB3-7315C92A17A2}" presName="node" presStyleLbl="node1" presStyleIdx="2" presStyleCnt="5" custScaleX="142011" custScaleY="141582" custLinFactNeighborX="22858" custLinFactNeighborY="-174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1C58887-F859-4D30-BBB2-ADC22E1E7830}" type="pres">
      <dgm:prSet presAssocID="{B9C904DA-8D60-4EF4-8F0C-F884470C8226}" presName="sibTrans" presStyleLbl="sibTrans2D1" presStyleIdx="2" presStyleCnt="4" custAng="19653241" custScaleX="78614" custLinFactNeighborX="55473" custLinFactNeighborY="-8504"/>
      <dgm:spPr/>
      <dgm:t>
        <a:bodyPr/>
        <a:lstStyle/>
        <a:p>
          <a:endParaRPr lang="en-IN"/>
        </a:p>
      </dgm:t>
    </dgm:pt>
    <dgm:pt modelId="{0989CBCA-5E81-4B18-8E05-CD6A3B6C1B08}" type="pres">
      <dgm:prSet presAssocID="{B9C904DA-8D60-4EF4-8F0C-F884470C8226}" presName="connectorText" presStyleLbl="sibTrans2D1" presStyleIdx="2" presStyleCnt="4"/>
      <dgm:spPr/>
      <dgm:t>
        <a:bodyPr/>
        <a:lstStyle/>
        <a:p>
          <a:endParaRPr lang="en-IN"/>
        </a:p>
      </dgm:t>
    </dgm:pt>
    <dgm:pt modelId="{D4F6FECD-8A0F-4F79-926E-1A83D3F82E57}" type="pres">
      <dgm:prSet presAssocID="{CC4C8824-E390-4C53-B2B1-6830B0BA3561}" presName="node" presStyleLbl="node1" presStyleIdx="3" presStyleCnt="5" custScaleX="142011" custScaleY="141582" custLinFactNeighborX="-84551" custLinFactNeighborY="120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CD531C-D5E3-4A46-90D7-67E8F4576805}" type="pres">
      <dgm:prSet presAssocID="{E044CE64-6FBA-4D85-BCC0-947CE00C2EE8}" presName="sibTrans" presStyleLbl="sibTrans2D1" presStyleIdx="3" presStyleCnt="4" custAng="41396" custScaleX="100750" custLinFactNeighborX="-29824" custLinFactNeighborY="4141"/>
      <dgm:spPr/>
      <dgm:t>
        <a:bodyPr/>
        <a:lstStyle/>
        <a:p>
          <a:endParaRPr lang="en-IN"/>
        </a:p>
      </dgm:t>
    </dgm:pt>
    <dgm:pt modelId="{CF524777-8CC1-4AEC-88DC-F640628131CE}" type="pres">
      <dgm:prSet presAssocID="{E044CE64-6FBA-4D85-BCC0-947CE00C2EE8}" presName="connectorText" presStyleLbl="sibTrans2D1" presStyleIdx="3" presStyleCnt="4"/>
      <dgm:spPr/>
      <dgm:t>
        <a:bodyPr/>
        <a:lstStyle/>
        <a:p>
          <a:endParaRPr lang="en-IN"/>
        </a:p>
      </dgm:t>
    </dgm:pt>
    <dgm:pt modelId="{1153696B-6C31-42B5-9768-8691C1E9FABE}" type="pres">
      <dgm:prSet presAssocID="{30B9DCDB-C9CC-40F6-88E4-80DB134DBCF1}" presName="node" presStyleLbl="node1" presStyleIdx="4" presStyleCnt="5" custScaleX="142011" custScaleY="141582" custLinFactNeighborX="-94465" custLinFactNeighborY="1587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CE3A6D9-B948-470F-A671-C006E7AA5CE1}" srcId="{BC438EC0-3179-4D1B-AF6D-ADB9AD755987}" destId="{30B9DCDB-C9CC-40F6-88E4-80DB134DBCF1}" srcOrd="4" destOrd="0" parTransId="{189B4611-B228-4D17-80E7-8211584472EA}" sibTransId="{8AB490C2-D4E6-4F93-8335-C98DA487BC61}"/>
    <dgm:cxn modelId="{3064F715-5222-471C-AE9E-4104B2606B9B}" type="presOf" srcId="{539C3B1D-0B3D-4038-A7B6-590EB15AB7D1}" destId="{2334390F-37EC-4D39-94A3-996F7AD13E0D}" srcOrd="0" destOrd="0" presId="urn:microsoft.com/office/officeart/2005/8/layout/process5"/>
    <dgm:cxn modelId="{746C92E8-0E4A-4E0B-BAF0-1924833254A2}" srcId="{BC438EC0-3179-4D1B-AF6D-ADB9AD755987}" destId="{CC4C8824-E390-4C53-B2B1-6830B0BA3561}" srcOrd="3" destOrd="0" parTransId="{3C5BAB5F-E7CA-45E7-BFA3-1A2DB39A47A6}" sibTransId="{E044CE64-6FBA-4D85-BCC0-947CE00C2EE8}"/>
    <dgm:cxn modelId="{C266A02E-3B24-4ECC-9039-864EB21083C3}" type="presOf" srcId="{B9C904DA-8D60-4EF4-8F0C-F884470C8226}" destId="{0989CBCA-5E81-4B18-8E05-CD6A3B6C1B08}" srcOrd="1" destOrd="0" presId="urn:microsoft.com/office/officeart/2005/8/layout/process5"/>
    <dgm:cxn modelId="{FF145B5B-45C7-41CC-97C9-95729660D4A4}" type="presOf" srcId="{E044CE64-6FBA-4D85-BCC0-947CE00C2EE8}" destId="{CF524777-8CC1-4AEC-88DC-F640628131CE}" srcOrd="1" destOrd="0" presId="urn:microsoft.com/office/officeart/2005/8/layout/process5"/>
    <dgm:cxn modelId="{7CB2B4F2-92E6-4BA4-9925-8F3BC81D956B}" srcId="{BC438EC0-3179-4D1B-AF6D-ADB9AD755987}" destId="{539C3B1D-0B3D-4038-A7B6-590EB15AB7D1}" srcOrd="0" destOrd="0" parTransId="{D43CADEC-A5AC-4F85-9246-552BCDD2628E}" sibTransId="{1A456E84-8EDD-4392-8090-41C931AB3D79}"/>
    <dgm:cxn modelId="{1E49BB13-BBB7-49A0-BCEB-E8EC01366D5E}" srcId="{BC438EC0-3179-4D1B-AF6D-ADB9AD755987}" destId="{3055CF79-ABD1-4C53-925D-1529033601F9}" srcOrd="1" destOrd="0" parTransId="{12B7BD97-39AE-460B-A941-04E361A7C7EB}" sibTransId="{297887F1-B31E-431E-8F3E-51E75BB2A870}"/>
    <dgm:cxn modelId="{B565ACD3-4137-48C8-8906-86876F129614}" type="presOf" srcId="{B9C904DA-8D60-4EF4-8F0C-F884470C8226}" destId="{F1C58887-F859-4D30-BBB2-ADC22E1E7830}" srcOrd="0" destOrd="0" presId="urn:microsoft.com/office/officeart/2005/8/layout/process5"/>
    <dgm:cxn modelId="{69F18F5D-ADEA-4B49-A5E1-D6C04A0A4E5E}" type="presOf" srcId="{CC4C8824-E390-4C53-B2B1-6830B0BA3561}" destId="{D4F6FECD-8A0F-4F79-926E-1A83D3F82E57}" srcOrd="0" destOrd="0" presId="urn:microsoft.com/office/officeart/2005/8/layout/process5"/>
    <dgm:cxn modelId="{89C27B13-0EFA-4968-93F4-BB91E6088DCA}" type="presOf" srcId="{1A456E84-8EDD-4392-8090-41C931AB3D79}" destId="{5507E0BD-9B49-4695-8F28-DED5F293771B}" srcOrd="0" destOrd="0" presId="urn:microsoft.com/office/officeart/2005/8/layout/process5"/>
    <dgm:cxn modelId="{624DF1FE-F2E7-4709-9515-60D88BE40E53}" type="presOf" srcId="{BC438EC0-3179-4D1B-AF6D-ADB9AD755987}" destId="{30F49728-2F47-4E85-A5BC-12DD6894B926}" srcOrd="0" destOrd="0" presId="urn:microsoft.com/office/officeart/2005/8/layout/process5"/>
    <dgm:cxn modelId="{943101F6-3286-4BB1-9EB1-44637F572183}" type="presOf" srcId="{5AFEBB75-B2A3-4402-8CB3-7315C92A17A2}" destId="{F93365E5-2E80-4233-856F-CFE36E0EC8DF}" srcOrd="0" destOrd="0" presId="urn:microsoft.com/office/officeart/2005/8/layout/process5"/>
    <dgm:cxn modelId="{C50840A2-3519-4A6D-9698-C39C96E7CB14}" type="presOf" srcId="{3055CF79-ABD1-4C53-925D-1529033601F9}" destId="{1FA01D5B-3050-4C5B-BAC1-57D741214BB7}" srcOrd="0" destOrd="0" presId="urn:microsoft.com/office/officeart/2005/8/layout/process5"/>
    <dgm:cxn modelId="{2A4FDCA2-5E88-4985-9510-1AECA4F51190}" type="presOf" srcId="{297887F1-B31E-431E-8F3E-51E75BB2A870}" destId="{6179398D-C3F2-47D6-B869-88EF0461A8F1}" srcOrd="1" destOrd="0" presId="urn:microsoft.com/office/officeart/2005/8/layout/process5"/>
    <dgm:cxn modelId="{2DE2BBDF-BBAD-49A2-ABA7-6AD22C1D801E}" type="presOf" srcId="{E044CE64-6FBA-4D85-BCC0-947CE00C2EE8}" destId="{DFCD531C-D5E3-4A46-90D7-67E8F4576805}" srcOrd="0" destOrd="0" presId="urn:microsoft.com/office/officeart/2005/8/layout/process5"/>
    <dgm:cxn modelId="{1498F545-EE91-40A2-9044-CFAEFFF7E685}" type="presOf" srcId="{1A456E84-8EDD-4392-8090-41C931AB3D79}" destId="{99406FB7-2397-4D45-9540-B69985D4E99B}" srcOrd="1" destOrd="0" presId="urn:microsoft.com/office/officeart/2005/8/layout/process5"/>
    <dgm:cxn modelId="{62F516DE-9EB4-4838-AF6F-574A3C9C64A0}" srcId="{BC438EC0-3179-4D1B-AF6D-ADB9AD755987}" destId="{5AFEBB75-B2A3-4402-8CB3-7315C92A17A2}" srcOrd="2" destOrd="0" parTransId="{ABE13FF1-89B4-4632-9193-AD7994C45F70}" sibTransId="{B9C904DA-8D60-4EF4-8F0C-F884470C8226}"/>
    <dgm:cxn modelId="{B64489F6-3E1B-4C66-ACBE-B1094825C2C3}" type="presOf" srcId="{297887F1-B31E-431E-8F3E-51E75BB2A870}" destId="{BC48EC58-6545-47DB-A259-5CE158192F48}" srcOrd="0" destOrd="0" presId="urn:microsoft.com/office/officeart/2005/8/layout/process5"/>
    <dgm:cxn modelId="{7865B91F-4344-43D2-9CCC-7B160CB5E93F}" type="presOf" srcId="{30B9DCDB-C9CC-40F6-88E4-80DB134DBCF1}" destId="{1153696B-6C31-42B5-9768-8691C1E9FABE}" srcOrd="0" destOrd="0" presId="urn:microsoft.com/office/officeart/2005/8/layout/process5"/>
    <dgm:cxn modelId="{9676D6A3-49F3-4EB9-B333-253B8C9A8AD9}" type="presParOf" srcId="{30F49728-2F47-4E85-A5BC-12DD6894B926}" destId="{2334390F-37EC-4D39-94A3-996F7AD13E0D}" srcOrd="0" destOrd="0" presId="urn:microsoft.com/office/officeart/2005/8/layout/process5"/>
    <dgm:cxn modelId="{41129148-AF1E-4A87-8F3A-E8CE52965CBC}" type="presParOf" srcId="{30F49728-2F47-4E85-A5BC-12DD6894B926}" destId="{5507E0BD-9B49-4695-8F28-DED5F293771B}" srcOrd="1" destOrd="0" presId="urn:microsoft.com/office/officeart/2005/8/layout/process5"/>
    <dgm:cxn modelId="{CEE0FEEC-8E0A-44B0-9D92-8D7CC810A66E}" type="presParOf" srcId="{5507E0BD-9B49-4695-8F28-DED5F293771B}" destId="{99406FB7-2397-4D45-9540-B69985D4E99B}" srcOrd="0" destOrd="0" presId="urn:microsoft.com/office/officeart/2005/8/layout/process5"/>
    <dgm:cxn modelId="{D744C354-19B4-4A6E-8A48-41C6EAE9719A}" type="presParOf" srcId="{30F49728-2F47-4E85-A5BC-12DD6894B926}" destId="{1FA01D5B-3050-4C5B-BAC1-57D741214BB7}" srcOrd="2" destOrd="0" presId="urn:microsoft.com/office/officeart/2005/8/layout/process5"/>
    <dgm:cxn modelId="{A1323E07-241C-4EBF-B5BB-933441099DDA}" type="presParOf" srcId="{30F49728-2F47-4E85-A5BC-12DD6894B926}" destId="{BC48EC58-6545-47DB-A259-5CE158192F48}" srcOrd="3" destOrd="0" presId="urn:microsoft.com/office/officeart/2005/8/layout/process5"/>
    <dgm:cxn modelId="{89DA0ADA-A34D-4B47-9BD1-0461792191EC}" type="presParOf" srcId="{BC48EC58-6545-47DB-A259-5CE158192F48}" destId="{6179398D-C3F2-47D6-B869-88EF0461A8F1}" srcOrd="0" destOrd="0" presId="urn:microsoft.com/office/officeart/2005/8/layout/process5"/>
    <dgm:cxn modelId="{5784568D-6061-4327-B419-2D639E70CDC9}" type="presParOf" srcId="{30F49728-2F47-4E85-A5BC-12DD6894B926}" destId="{F93365E5-2E80-4233-856F-CFE36E0EC8DF}" srcOrd="4" destOrd="0" presId="urn:microsoft.com/office/officeart/2005/8/layout/process5"/>
    <dgm:cxn modelId="{0B685B13-DD81-45BF-8D71-383CFAC422C8}" type="presParOf" srcId="{30F49728-2F47-4E85-A5BC-12DD6894B926}" destId="{F1C58887-F859-4D30-BBB2-ADC22E1E7830}" srcOrd="5" destOrd="0" presId="urn:microsoft.com/office/officeart/2005/8/layout/process5"/>
    <dgm:cxn modelId="{541F84CE-B07E-497D-8069-1222A4BB4C3A}" type="presParOf" srcId="{F1C58887-F859-4D30-BBB2-ADC22E1E7830}" destId="{0989CBCA-5E81-4B18-8E05-CD6A3B6C1B08}" srcOrd="0" destOrd="0" presId="urn:microsoft.com/office/officeart/2005/8/layout/process5"/>
    <dgm:cxn modelId="{DF1A781B-6F87-40C0-94EF-5062C3A57BC9}" type="presParOf" srcId="{30F49728-2F47-4E85-A5BC-12DD6894B926}" destId="{D4F6FECD-8A0F-4F79-926E-1A83D3F82E57}" srcOrd="6" destOrd="0" presId="urn:microsoft.com/office/officeart/2005/8/layout/process5"/>
    <dgm:cxn modelId="{74962345-AEBF-4CF2-A64B-C8581557D726}" type="presParOf" srcId="{30F49728-2F47-4E85-A5BC-12DD6894B926}" destId="{DFCD531C-D5E3-4A46-90D7-67E8F4576805}" srcOrd="7" destOrd="0" presId="urn:microsoft.com/office/officeart/2005/8/layout/process5"/>
    <dgm:cxn modelId="{0FEE656C-1843-4FBD-B037-90FFF1583899}" type="presParOf" srcId="{DFCD531C-D5E3-4A46-90D7-67E8F4576805}" destId="{CF524777-8CC1-4AEC-88DC-F640628131CE}" srcOrd="0" destOrd="0" presId="urn:microsoft.com/office/officeart/2005/8/layout/process5"/>
    <dgm:cxn modelId="{A5A237DE-B0FF-48B0-8A0A-C992219B5C96}" type="presParOf" srcId="{30F49728-2F47-4E85-A5BC-12DD6894B926}" destId="{1153696B-6C31-42B5-9768-8691C1E9FABE}" srcOrd="8" destOrd="0" presId="urn:microsoft.com/office/officeart/2005/8/layout/process5"/>
  </dgm:cxnLst>
  <dgm:bg/>
  <dgm:whole>
    <a:effectLst>
      <a:reflection blurRad="6350" stA="50000" endA="300" endPos="90000" dist="508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B8AB5-5F7D-4B11-94E9-4E887E963ED4}">
      <dsp:nvSpPr>
        <dsp:cNvPr id="0" name=""/>
        <dsp:cNvSpPr/>
      </dsp:nvSpPr>
      <dsp:spPr>
        <a:xfrm rot="16200000">
          <a:off x="-1553249" y="3404916"/>
          <a:ext cx="5005589" cy="498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555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-1553249" y="3404916"/>
        <a:ext cx="5005589" cy="498393"/>
      </dsp:txXfrm>
    </dsp:sp>
    <dsp:sp modelId="{2CA88F7E-C8B6-4092-9A57-CCCEBC3235C2}">
      <dsp:nvSpPr>
        <dsp:cNvPr id="0" name=""/>
        <dsp:cNvSpPr/>
      </dsp:nvSpPr>
      <dsp:spPr>
        <a:xfrm>
          <a:off x="543925" y="1151318"/>
          <a:ext cx="3792161" cy="5005589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39555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400" kern="1200">
            <a:latin typeface="Bookman Old Style" pitchFamily="18" charset="0"/>
          </a:endParaRPr>
        </a:p>
      </dsp:txBody>
      <dsp:txXfrm>
        <a:off x="543925" y="1151318"/>
        <a:ext cx="3792161" cy="5005589"/>
      </dsp:txXfrm>
    </dsp:sp>
    <dsp:sp modelId="{5B8D113C-EF35-4397-AEAE-73894C59A0AA}">
      <dsp:nvSpPr>
        <dsp:cNvPr id="0" name=""/>
        <dsp:cNvSpPr/>
      </dsp:nvSpPr>
      <dsp:spPr>
        <a:xfrm>
          <a:off x="233174" y="60434"/>
          <a:ext cx="1825336" cy="155939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  <dsp:sp modelId="{0F8FAB6C-691A-45B1-AA5A-E3B04853DEDC}">
      <dsp:nvSpPr>
        <dsp:cNvPr id="0" name=""/>
        <dsp:cNvSpPr/>
      </dsp:nvSpPr>
      <dsp:spPr>
        <a:xfrm rot="16200000">
          <a:off x="3149517" y="3404916"/>
          <a:ext cx="5005589" cy="498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555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3149517" y="3404916"/>
        <a:ext cx="5005589" cy="498393"/>
      </dsp:txXfrm>
    </dsp:sp>
    <dsp:sp modelId="{622585FA-7B5D-4990-9AAE-E5EC26F1808A}">
      <dsp:nvSpPr>
        <dsp:cNvPr id="0" name=""/>
        <dsp:cNvSpPr/>
      </dsp:nvSpPr>
      <dsp:spPr>
        <a:xfrm>
          <a:off x="5246692" y="1151318"/>
          <a:ext cx="3792161" cy="5005589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43327C-1295-4B22-ABC2-9B7FD7D27EF9}">
      <dsp:nvSpPr>
        <dsp:cNvPr id="0" name=""/>
        <dsp:cNvSpPr/>
      </dsp:nvSpPr>
      <dsp:spPr>
        <a:xfrm>
          <a:off x="4935941" y="60434"/>
          <a:ext cx="1825336" cy="155939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  <dsp:sp modelId="{174C2C0C-9421-4CCF-854C-8E6F240E8F20}">
      <dsp:nvSpPr>
        <dsp:cNvPr id="0" name=""/>
        <dsp:cNvSpPr/>
      </dsp:nvSpPr>
      <dsp:spPr>
        <a:xfrm rot="16200000">
          <a:off x="7852284" y="3404916"/>
          <a:ext cx="5005589" cy="498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555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7852284" y="3404916"/>
        <a:ext cx="5005589" cy="498393"/>
      </dsp:txXfrm>
    </dsp:sp>
    <dsp:sp modelId="{1120287D-36A8-4777-94B7-3DF5F0C9BB95}">
      <dsp:nvSpPr>
        <dsp:cNvPr id="0" name=""/>
        <dsp:cNvSpPr/>
      </dsp:nvSpPr>
      <dsp:spPr>
        <a:xfrm>
          <a:off x="9861130" y="1108245"/>
          <a:ext cx="3792161" cy="5102347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973B34-09F2-4A79-82CC-DBA83AF9C66A}">
      <dsp:nvSpPr>
        <dsp:cNvPr id="0" name=""/>
        <dsp:cNvSpPr/>
      </dsp:nvSpPr>
      <dsp:spPr>
        <a:xfrm>
          <a:off x="9638708" y="60434"/>
          <a:ext cx="1825336" cy="155939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B8AB5-5F7D-4B11-94E9-4E887E963ED4}">
      <dsp:nvSpPr>
        <dsp:cNvPr id="0" name=""/>
        <dsp:cNvSpPr/>
      </dsp:nvSpPr>
      <dsp:spPr>
        <a:xfrm rot="16200000">
          <a:off x="-1553731" y="3405625"/>
          <a:ext cx="5006664" cy="49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606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-1553731" y="3405625"/>
        <a:ext cx="5006664" cy="498451"/>
      </dsp:txXfrm>
    </dsp:sp>
    <dsp:sp modelId="{2CA88F7E-C8B6-4092-9A57-CCCEBC3235C2}">
      <dsp:nvSpPr>
        <dsp:cNvPr id="0" name=""/>
        <dsp:cNvSpPr/>
      </dsp:nvSpPr>
      <dsp:spPr>
        <a:xfrm>
          <a:off x="543933" y="1151519"/>
          <a:ext cx="3792601" cy="5006664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39606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400" kern="1200">
            <a:latin typeface="Bookman Old Style" pitchFamily="18" charset="0"/>
          </a:endParaRPr>
        </a:p>
      </dsp:txBody>
      <dsp:txXfrm>
        <a:off x="543933" y="1151519"/>
        <a:ext cx="3792601" cy="5006664"/>
      </dsp:txXfrm>
    </dsp:sp>
    <dsp:sp modelId="{5B8D113C-EF35-4397-AEAE-73894C59A0AA}">
      <dsp:nvSpPr>
        <dsp:cNvPr id="0" name=""/>
        <dsp:cNvSpPr/>
      </dsp:nvSpPr>
      <dsp:spPr>
        <a:xfrm>
          <a:off x="233146" y="60508"/>
          <a:ext cx="1825548" cy="155957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  <dsp:sp modelId="{0F8FAB6C-691A-45B1-AA5A-E3B04853DEDC}">
      <dsp:nvSpPr>
        <dsp:cNvPr id="0" name=""/>
        <dsp:cNvSpPr/>
      </dsp:nvSpPr>
      <dsp:spPr>
        <a:xfrm rot="16200000">
          <a:off x="3149574" y="3405625"/>
          <a:ext cx="5006664" cy="49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606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3149574" y="3405625"/>
        <a:ext cx="5006664" cy="498451"/>
      </dsp:txXfrm>
    </dsp:sp>
    <dsp:sp modelId="{622585FA-7B5D-4990-9AAE-E5EC26F1808A}">
      <dsp:nvSpPr>
        <dsp:cNvPr id="0" name=""/>
        <dsp:cNvSpPr/>
      </dsp:nvSpPr>
      <dsp:spPr>
        <a:xfrm>
          <a:off x="5247240" y="1151519"/>
          <a:ext cx="3792601" cy="5006664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43327C-1295-4B22-ABC2-9B7FD7D27EF9}">
      <dsp:nvSpPr>
        <dsp:cNvPr id="0" name=""/>
        <dsp:cNvSpPr/>
      </dsp:nvSpPr>
      <dsp:spPr>
        <a:xfrm>
          <a:off x="4936452" y="60508"/>
          <a:ext cx="1825548" cy="155957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  <dsp:sp modelId="{174C2C0C-9421-4CCF-854C-8E6F240E8F20}">
      <dsp:nvSpPr>
        <dsp:cNvPr id="0" name=""/>
        <dsp:cNvSpPr/>
      </dsp:nvSpPr>
      <dsp:spPr>
        <a:xfrm rot="16200000">
          <a:off x="7852881" y="3405625"/>
          <a:ext cx="5006664" cy="49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9606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kern="1200"/>
        </a:p>
      </dsp:txBody>
      <dsp:txXfrm>
        <a:off x="7852881" y="3405625"/>
        <a:ext cx="5006664" cy="498451"/>
      </dsp:txXfrm>
    </dsp:sp>
    <dsp:sp modelId="{1120287D-36A8-4777-94B7-3DF5F0C9BB95}">
      <dsp:nvSpPr>
        <dsp:cNvPr id="0" name=""/>
        <dsp:cNvSpPr/>
      </dsp:nvSpPr>
      <dsp:spPr>
        <a:xfrm>
          <a:off x="9862208" y="1108436"/>
          <a:ext cx="3792601" cy="5103442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973B34-09F2-4A79-82CC-DBA83AF9C66A}">
      <dsp:nvSpPr>
        <dsp:cNvPr id="0" name=""/>
        <dsp:cNvSpPr/>
      </dsp:nvSpPr>
      <dsp:spPr>
        <a:xfrm>
          <a:off x="9639759" y="60508"/>
          <a:ext cx="1825548" cy="155957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4390F-37EC-4D39-94A3-996F7AD13E0D}">
      <dsp:nvSpPr>
        <dsp:cNvPr id="0" name=""/>
        <dsp:cNvSpPr/>
      </dsp:nvSpPr>
      <dsp:spPr>
        <a:xfrm>
          <a:off x="0" y="410528"/>
          <a:ext cx="4573822" cy="2736003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/>
        </a:p>
      </dsp:txBody>
      <dsp:txXfrm>
        <a:off x="80135" y="490663"/>
        <a:ext cx="4413552" cy="2575733"/>
      </dsp:txXfrm>
    </dsp:sp>
    <dsp:sp modelId="{5507E0BD-9B49-4695-8F28-DED5F293771B}">
      <dsp:nvSpPr>
        <dsp:cNvPr id="0" name=""/>
        <dsp:cNvSpPr/>
      </dsp:nvSpPr>
      <dsp:spPr>
        <a:xfrm rot="19704">
          <a:off x="4955285" y="1454709"/>
          <a:ext cx="685124" cy="798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/>
        </a:p>
      </dsp:txBody>
      <dsp:txXfrm>
        <a:off x="4955287" y="1613869"/>
        <a:ext cx="479587" cy="479248"/>
      </dsp:txXfrm>
    </dsp:sp>
    <dsp:sp modelId="{1FA01D5B-3050-4C5B-BAC1-57D741214BB7}">
      <dsp:nvSpPr>
        <dsp:cNvPr id="0" name=""/>
        <dsp:cNvSpPr/>
      </dsp:nvSpPr>
      <dsp:spPr>
        <a:xfrm>
          <a:off x="5866488" y="444153"/>
          <a:ext cx="4573822" cy="2736003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5946623" y="524288"/>
        <a:ext cx="4413552" cy="2575733"/>
      </dsp:txXfrm>
    </dsp:sp>
    <dsp:sp modelId="{BC48EC58-6545-47DB-A259-5CE158192F48}">
      <dsp:nvSpPr>
        <dsp:cNvPr id="0" name=""/>
        <dsp:cNvSpPr/>
      </dsp:nvSpPr>
      <dsp:spPr>
        <a:xfrm rot="21580296">
          <a:off x="10724692" y="1396080"/>
          <a:ext cx="685124" cy="798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/>
        </a:p>
      </dsp:txBody>
      <dsp:txXfrm>
        <a:off x="10724694" y="1556418"/>
        <a:ext cx="479587" cy="479248"/>
      </dsp:txXfrm>
    </dsp:sp>
    <dsp:sp modelId="{F93365E5-2E80-4233-856F-CFE36E0EC8DF}">
      <dsp:nvSpPr>
        <dsp:cNvPr id="0" name=""/>
        <dsp:cNvSpPr/>
      </dsp:nvSpPr>
      <dsp:spPr>
        <a:xfrm>
          <a:off x="11732977" y="410528"/>
          <a:ext cx="4573822" cy="2736003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11813112" y="490663"/>
        <a:ext cx="4413552" cy="2575733"/>
      </dsp:txXfrm>
    </dsp:sp>
    <dsp:sp modelId="{F1C58887-F859-4D30-BBB2-ADC22E1E7830}">
      <dsp:nvSpPr>
        <dsp:cNvPr id="0" name=""/>
        <dsp:cNvSpPr/>
      </dsp:nvSpPr>
      <dsp:spPr>
        <a:xfrm rot="5400000">
          <a:off x="12828745" y="3433070"/>
          <a:ext cx="767399" cy="798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800" kern="1200"/>
        </a:p>
      </dsp:txBody>
      <dsp:txXfrm rot="-5400000">
        <a:off x="12972820" y="3448744"/>
        <a:ext cx="479248" cy="537179"/>
      </dsp:txXfrm>
    </dsp:sp>
    <dsp:sp modelId="{D4F6FECD-8A0F-4F79-926E-1A83D3F82E57}">
      <dsp:nvSpPr>
        <dsp:cNvPr id="0" name=""/>
        <dsp:cNvSpPr/>
      </dsp:nvSpPr>
      <dsp:spPr>
        <a:xfrm>
          <a:off x="9005433" y="4700834"/>
          <a:ext cx="4573822" cy="2736003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9085568" y="4780969"/>
        <a:ext cx="4413552" cy="2575733"/>
      </dsp:txXfrm>
    </dsp:sp>
    <dsp:sp modelId="{DFCD531C-D5E3-4A46-90D7-67E8F4576805}">
      <dsp:nvSpPr>
        <dsp:cNvPr id="0" name=""/>
        <dsp:cNvSpPr/>
      </dsp:nvSpPr>
      <dsp:spPr>
        <a:xfrm rot="10800000">
          <a:off x="7542374" y="5739467"/>
          <a:ext cx="858483" cy="798746"/>
        </a:xfrm>
        <a:prstGeom prst="rightArrow">
          <a:avLst>
            <a:gd name="adj1" fmla="val 60000"/>
            <a:gd name="adj2" fmla="val 5000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/>
        </a:p>
      </dsp:txBody>
      <dsp:txXfrm rot="10800000">
        <a:off x="7781998" y="5899216"/>
        <a:ext cx="618859" cy="479248"/>
      </dsp:txXfrm>
    </dsp:sp>
    <dsp:sp modelId="{1153696B-6C31-42B5-9768-8691C1E9FABE}">
      <dsp:nvSpPr>
        <dsp:cNvPr id="0" name=""/>
        <dsp:cNvSpPr/>
      </dsp:nvSpPr>
      <dsp:spPr>
        <a:xfrm>
          <a:off x="2824005" y="4775272"/>
          <a:ext cx="4573822" cy="2736003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/>
        </a:p>
      </dsp:txBody>
      <dsp:txXfrm>
        <a:off x="2904140" y="4855407"/>
        <a:ext cx="4413552" cy="2575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[Begin with a warm and confident tone.]  </a:t>
            </a:r>
          </a:p>
          <a:p>
            <a:endParaRPr lang="en-US"/>
          </a:p>
          <a:p>
            <a:r>
              <a:rPr lang="en-US"/>
              <a:t>Hello everyone, I'm Olivia Wilson, and I'm excited to be here today to talk about our business project.  </a:t>
            </a:r>
          </a:p>
          <a:p>
            <a:endParaRPr lang="en-US"/>
          </a:p>
          <a:p>
            <a:r>
              <a:rPr lang="en-US"/>
              <a:t>[Pause briefly to connect.]  </a:t>
            </a:r>
          </a:p>
          <a:p>
            <a:endParaRPr lang="en-US"/>
          </a:p>
          <a:p>
            <a:r>
              <a:rPr lang="en-US"/>
              <a:t>Let's start by diving into the heart of our content. Our project is designed to address specific industry needs while also fostering innovation and growth.  </a:t>
            </a:r>
          </a:p>
          <a:p>
            <a:endParaRPr lang="en-US"/>
          </a:p>
          <a:p>
            <a:r>
              <a:rPr lang="en-US"/>
              <a:t>[Emphasize the importance of understanding the project's core.]  </a:t>
            </a:r>
          </a:p>
          <a:p>
            <a:endParaRPr lang="en-US"/>
          </a:p>
          <a:p>
            <a:r>
              <a:rPr lang="en-US"/>
              <a:t>It's crucial that we all share a clear understanding of what this project entails, as it forms the foundation for our upcoming discussions on values, goals, and the timeline of our initiatives.  </a:t>
            </a:r>
          </a:p>
          <a:p>
            <a:endParaRPr lang="en-US"/>
          </a:p>
          <a:p>
            <a:r>
              <a:rPr lang="en-US"/>
              <a:t>[Pause slightly to let that sink in.]  </a:t>
            </a:r>
          </a:p>
          <a:p>
            <a:endParaRPr lang="en-US"/>
          </a:p>
          <a:p>
            <a:r>
              <a:rPr lang="en-US"/>
              <a:t>In the next slides, I'll provide an overview of our values and goals, as well as delve into more detailed aspects like statistics and market analysis.  </a:t>
            </a:r>
          </a:p>
          <a:p>
            <a:endParaRPr lang="en-US"/>
          </a:p>
          <a:p>
            <a:r>
              <a:rPr lang="en-US"/>
              <a:t>[Conclude with enthusiasm.]  </a:t>
            </a:r>
          </a:p>
          <a:p>
            <a:endParaRPr lang="en-US"/>
          </a:p>
          <a:p>
            <a:r>
              <a:rPr lang="en-US"/>
              <a:t>I'm looking forward to exploring these exciting developments with you. Let's get started!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7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1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0.png"/><Relationship Id="rId4" Type="http://schemas.openxmlformats.org/officeDocument/2006/relationships/diagramData" Target="../diagrams/data2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43.png"/><Relationship Id="rId4" Type="http://schemas.openxmlformats.org/officeDocument/2006/relationships/diagramData" Target="../diagrams/data3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52.png"/><Relationship Id="rId7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pavansubhasht/ibm-hr-analytics-attrition-datase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10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ound Gradient Shadow "/>
          <p:cNvSpPr/>
          <p:nvPr/>
        </p:nvSpPr>
        <p:spPr>
          <a:xfrm>
            <a:off x="14782800" y="-1105870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Round Gradient Shadow "/>
          <p:cNvSpPr/>
          <p:nvPr/>
        </p:nvSpPr>
        <p:spPr>
          <a:xfrm>
            <a:off x="-2971800" y="6286500"/>
            <a:ext cx="7010400" cy="7072260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" y="-730552"/>
            <a:ext cx="18288000" cy="5127930"/>
          </a:xfrm>
          <a:prstGeom prst="rect">
            <a:avLst/>
          </a:prstGeom>
          <a:solidFill>
            <a:srgbClr val="C4DEF3"/>
          </a:solidFill>
        </p:spPr>
      </p:sp>
      <p:grpSp>
        <p:nvGrpSpPr>
          <p:cNvPr id="5" name="Group 5"/>
          <p:cNvGrpSpPr/>
          <p:nvPr/>
        </p:nvGrpSpPr>
        <p:grpSpPr>
          <a:xfrm>
            <a:off x="11696700" y="1649462"/>
            <a:ext cx="5562600" cy="3705225"/>
            <a:chOff x="0" y="0"/>
            <a:chExt cx="122024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245" cy="812800"/>
            </a:xfrm>
            <a:custGeom>
              <a:avLst/>
              <a:gdLst/>
              <a:ahLst/>
              <a:cxnLst/>
              <a:rect l="l" t="t" r="r" b="b"/>
              <a:pathLst>
                <a:path w="1220245" h="812800">
                  <a:moveTo>
                    <a:pt x="0" y="0"/>
                  </a:moveTo>
                  <a:lnTo>
                    <a:pt x="1220245" y="0"/>
                  </a:lnTo>
                  <a:lnTo>
                    <a:pt x="12202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25064" b="-2506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696700" y="5516034"/>
            <a:ext cx="5562600" cy="3705225"/>
            <a:chOff x="0" y="0"/>
            <a:chExt cx="122024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0245" cy="812800"/>
            </a:xfrm>
            <a:custGeom>
              <a:avLst/>
              <a:gdLst/>
              <a:ahLst/>
              <a:cxnLst/>
              <a:rect l="l" t="t" r="r" b="b"/>
              <a:pathLst>
                <a:path w="1220245" h="812800">
                  <a:moveTo>
                    <a:pt x="0" y="0"/>
                  </a:moveTo>
                  <a:lnTo>
                    <a:pt x="1220245" y="0"/>
                  </a:lnTo>
                  <a:lnTo>
                    <a:pt x="12202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42" b="-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33400" y="495300"/>
            <a:ext cx="119253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71"/>
              </a:lnSpc>
            </a:pPr>
            <a:r>
              <a:rPr lang="en-US" sz="6000" b="1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IBM </a:t>
            </a:r>
            <a:r>
              <a:rPr lang="en-US" sz="60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EMPLOYEE ATTRITION ANALYSIS</a:t>
            </a:r>
            <a:endParaRPr lang="en-US" sz="6000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38599" y="4421960"/>
            <a:ext cx="5105401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53"/>
              </a:lnSpc>
            </a:pPr>
            <a:r>
              <a:rPr lang="en-US" sz="2800" i="1" spc="283" smtClean="0">
                <a:solidFill>
                  <a:srgbClr val="101824"/>
                </a:solidFill>
                <a:latin typeface="Bookman Old Style" pitchFamily="18" charset="0"/>
                <a:ea typeface="Cambria"/>
                <a:cs typeface="Cambria"/>
                <a:sym typeface="Cambria"/>
              </a:rPr>
              <a:t>PRESENTED BY </a:t>
            </a:r>
            <a:r>
              <a:rPr lang="en-US" sz="2800" b="1" i="1" spc="283" smtClean="0">
                <a:solidFill>
                  <a:srgbClr val="101824"/>
                </a:solidFill>
                <a:latin typeface="Bookman Old Style" pitchFamily="18" charset="0"/>
                <a:ea typeface="Cambria"/>
                <a:cs typeface="Cambria"/>
                <a:sym typeface="Cambria"/>
              </a:rPr>
              <a:t>:-</a:t>
            </a:r>
            <a:endParaRPr lang="en-US" sz="2800" b="1" spc="283" smtClean="0">
              <a:solidFill>
                <a:srgbClr val="101824"/>
              </a:solidFill>
              <a:latin typeface="Bookman Old Style" pitchFamily="18" charset="0"/>
              <a:ea typeface="Cambria"/>
              <a:cs typeface="Cambria"/>
              <a:sym typeface="Cambria"/>
            </a:endParaRPr>
          </a:p>
          <a:p>
            <a:pPr marL="0" lvl="0" indent="0" algn="ctr">
              <a:lnSpc>
                <a:spcPts val="4253"/>
              </a:lnSpc>
            </a:pPr>
            <a:endParaRPr lang="en-US" sz="3544" b="1" spc="283" smtClean="0">
              <a:solidFill>
                <a:srgbClr val="101824"/>
              </a:solidFill>
              <a:latin typeface="Bookman Old Style" pitchFamily="18" charset="0"/>
              <a:ea typeface="Cambria"/>
              <a:cs typeface="Cambria"/>
              <a:sym typeface="Cambria"/>
            </a:endParaRPr>
          </a:p>
          <a:p>
            <a:pPr algn="ctr">
              <a:lnSpc>
                <a:spcPts val="4253"/>
              </a:lnSpc>
            </a:pPr>
            <a:r>
              <a:rPr lang="en-US" sz="4000" b="1" spc="283" smtClean="0">
                <a:solidFill>
                  <a:srgbClr val="101824"/>
                </a:solidFill>
                <a:latin typeface="Bookman Old Style" pitchFamily="18" charset="0"/>
                <a:ea typeface="Cambria"/>
                <a:cs typeface="Cambria"/>
                <a:sym typeface="Cambria"/>
              </a:rPr>
              <a:t>PRERNA RAJ</a:t>
            </a:r>
          </a:p>
          <a:p>
            <a:pPr marL="0" lvl="0" indent="0" algn="ctr">
              <a:lnSpc>
                <a:spcPts val="4253"/>
              </a:lnSpc>
            </a:pPr>
            <a:r>
              <a:rPr lang="en-US" sz="2400" spc="283" smtClean="0">
                <a:solidFill>
                  <a:srgbClr val="101824"/>
                </a:solidFill>
                <a:latin typeface="Bookman Old Style" pitchFamily="18" charset="0"/>
                <a:ea typeface="Cambria"/>
                <a:cs typeface="Cambria"/>
                <a:sym typeface="Cambria"/>
              </a:rPr>
              <a:t>(DATA ANALYST)</a:t>
            </a:r>
            <a:endParaRPr lang="en-US" sz="2400" spc="283">
              <a:solidFill>
                <a:srgbClr val="101824"/>
              </a:solidFill>
              <a:latin typeface="Bookman Old Style" pitchFamily="18" charset="0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cxnSp>
        <p:nvCxnSpPr>
          <p:cNvPr id="17" name="Straight Connector 16"/>
          <p:cNvCxnSpPr/>
          <p:nvPr/>
        </p:nvCxnSpPr>
        <p:spPr>
          <a:xfrm>
            <a:off x="9296400" y="213946"/>
            <a:ext cx="0" cy="484027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4799" y="5054219"/>
            <a:ext cx="17449801" cy="57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0161"/>
            <a:ext cx="6237733" cy="4367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415" y="626965"/>
            <a:ext cx="6022606" cy="39372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9" y="5282350"/>
            <a:ext cx="5548806" cy="4378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842" y="5588266"/>
            <a:ext cx="6424179" cy="37669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47482" y="5505908"/>
            <a:ext cx="24994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i="1" smtClean="0">
                <a:latin typeface="Bookman Old Style" pitchFamily="18" charset="0"/>
              </a:rPr>
              <a:t>Attrition </a:t>
            </a:r>
            <a:r>
              <a:rPr lang="en-US" sz="2400" i="1">
                <a:latin typeface="Bookman Old Style" pitchFamily="18" charset="0"/>
              </a:rPr>
              <a:t>risk increases as </a:t>
            </a:r>
            <a:r>
              <a:rPr lang="en-US" sz="2400" b="1" i="1">
                <a:latin typeface="Bookman Old Style" pitchFamily="18" charset="0"/>
              </a:rPr>
              <a:t>commute distance grows </a:t>
            </a:r>
            <a:r>
              <a:rPr lang="en-US" sz="2400" i="1">
                <a:latin typeface="Bookman Old Style" pitchFamily="18" charset="0"/>
              </a:rPr>
              <a:t>— employees living farther are more likely to leave</a:t>
            </a:r>
            <a:r>
              <a:rPr lang="en-US" sz="2400" i="1" smtClean="0">
                <a:latin typeface="Bookman Old Style" pitchFamily="18" charset="0"/>
              </a:rPr>
              <a:t>.</a:t>
            </a:r>
            <a:endParaRPr lang="en-IN" sz="2400" i="1"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9073" y="5521894"/>
            <a:ext cx="25263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mtClean="0">
                <a:latin typeface="Bookman Old Style" pitchFamily="18" charset="0"/>
              </a:rPr>
              <a:t>Employees with </a:t>
            </a:r>
            <a:r>
              <a:rPr lang="en-US" sz="2400" b="1" i="1" smtClean="0">
                <a:latin typeface="Bookman Old Style" pitchFamily="18" charset="0"/>
              </a:rPr>
              <a:t>less than 1 year </a:t>
            </a:r>
            <a:r>
              <a:rPr lang="en-US" sz="2400" i="1" smtClean="0">
                <a:latin typeface="Bookman Old Style" pitchFamily="18" charset="0"/>
              </a:rPr>
              <a:t>of service show the highest attrition — pointing to early dissatisfaction or poor onboarding</a:t>
            </a:r>
            <a:r>
              <a:rPr lang="en-US" sz="2400" smtClean="0">
                <a:latin typeface="Bookman Old Style" pitchFamily="18" charset="0"/>
              </a:rPr>
              <a:t>.</a:t>
            </a:r>
            <a:endParaRPr lang="en-IN" sz="2400">
              <a:latin typeface="Bookman Old Style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8610600" y="5051600"/>
            <a:ext cx="0" cy="484027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2856" y="925922"/>
            <a:ext cx="2342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latin typeface="Bookman Old Style" pitchFamily="18" charset="0"/>
              </a:rPr>
              <a:t>Single employees </a:t>
            </a:r>
            <a:r>
              <a:rPr lang="en-US" sz="2400" i="1">
                <a:latin typeface="Bookman Old Style" pitchFamily="18" charset="0"/>
              </a:rPr>
              <a:t>are the most likely to leave, suggesting life stage may influence career mobility.</a:t>
            </a:r>
            <a:endParaRPr lang="en-IN" sz="2400" i="1"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206054" y="426804"/>
            <a:ext cx="24700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i="1" smtClean="0">
                <a:latin typeface="Bookman Old Style" pitchFamily="18" charset="0"/>
              </a:rPr>
              <a:t>Females in HR </a:t>
            </a:r>
            <a:r>
              <a:rPr lang="en-US" sz="2400" i="1" smtClean="0">
                <a:latin typeface="Bookman Old Style" pitchFamily="18" charset="0"/>
              </a:rPr>
              <a:t>Dept</a:t>
            </a:r>
            <a:r>
              <a:rPr lang="en-US" sz="2400" i="1">
                <a:latin typeface="Bookman Old Style" pitchFamily="18" charset="0"/>
              </a:rPr>
              <a:t>.</a:t>
            </a:r>
            <a:r>
              <a:rPr lang="en-US" sz="2400" i="1" smtClean="0">
                <a:latin typeface="Bookman Old Style" pitchFamily="18" charset="0"/>
              </a:rPr>
              <a:t> show </a:t>
            </a:r>
            <a:r>
              <a:rPr lang="en-US" sz="2400" i="1">
                <a:latin typeface="Bookman Old Style" pitchFamily="18" charset="0"/>
              </a:rPr>
              <a:t>the highest attrition rate, followed by male employees in Sales — indicating role-gender churn patterns.</a:t>
            </a:r>
            <a:endParaRPr lang="en-IN" sz="2400" i="1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786617" y="748537"/>
            <a:ext cx="10110437" cy="194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48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HR Insights</a:t>
            </a:r>
            <a:r>
              <a:rPr lang="en-US" sz="4800" b="1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8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– What the Data Says?</a:t>
            </a:r>
          </a:p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endParaRPr lang="en-US" sz="6570" b="1" smtClean="0">
              <a:solidFill>
                <a:srgbClr val="10182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6097758" y="771701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982047" y="922305"/>
            <a:ext cx="1456246" cy="79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27" name="Group 2"/>
          <p:cNvGrpSpPr/>
          <p:nvPr/>
        </p:nvGrpSpPr>
        <p:grpSpPr>
          <a:xfrm>
            <a:off x="-4340356" y="19480"/>
            <a:ext cx="12010783" cy="10400796"/>
            <a:chOff x="-8360" y="52625"/>
            <a:chExt cx="4282440" cy="3708400"/>
          </a:xfrm>
        </p:grpSpPr>
        <p:sp>
          <p:nvSpPr>
            <p:cNvPr id="28" name="Freeform 3"/>
            <p:cNvSpPr/>
            <p:nvPr/>
          </p:nvSpPr>
          <p:spPr>
            <a:xfrm>
              <a:off x="-8360" y="52625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727" r="-15727"/>
              </a:stretch>
            </a:blipFill>
          </p:spPr>
        </p:sp>
      </p:grpSp>
      <p:grpSp>
        <p:nvGrpSpPr>
          <p:cNvPr id="3" name="Group 2"/>
          <p:cNvGrpSpPr/>
          <p:nvPr/>
        </p:nvGrpSpPr>
        <p:grpSpPr>
          <a:xfrm>
            <a:off x="-4369664" y="10980"/>
            <a:ext cx="13226200" cy="10428209"/>
            <a:chOff x="-5614782" y="-51151"/>
            <a:chExt cx="13226200" cy="10428209"/>
          </a:xfrm>
        </p:grpSpPr>
        <p:grpSp>
          <p:nvGrpSpPr>
            <p:cNvPr id="2" name="Group 1"/>
            <p:cNvGrpSpPr/>
            <p:nvPr/>
          </p:nvGrpSpPr>
          <p:grpSpPr>
            <a:xfrm>
              <a:off x="-5614782" y="-51151"/>
              <a:ext cx="13226200" cy="10428209"/>
              <a:chOff x="-4863202" y="25595"/>
              <a:chExt cx="13226200" cy="10428209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-3647785" y="53008"/>
                <a:ext cx="12010783" cy="10400796"/>
                <a:chOff x="0" y="0"/>
                <a:chExt cx="4282440" cy="3708400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4282440" cy="37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440" h="3708400">
                      <a:moveTo>
                        <a:pt x="3211830" y="0"/>
                      </a:moveTo>
                      <a:lnTo>
                        <a:pt x="1070610" y="0"/>
                      </a:lnTo>
                      <a:lnTo>
                        <a:pt x="0" y="1854200"/>
                      </a:lnTo>
                      <a:lnTo>
                        <a:pt x="1070610" y="3708400"/>
                      </a:lnTo>
                      <a:lnTo>
                        <a:pt x="3211830" y="3708400"/>
                      </a:lnTo>
                      <a:lnTo>
                        <a:pt x="4282440" y="185420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 l="-102591" r="-102591"/>
                  </a:stretch>
                </a:blipFill>
              </p:spPr>
            </p:sp>
          </p:grpSp>
          <p:grpSp>
            <p:nvGrpSpPr>
              <p:cNvPr id="6" name="Group 6"/>
              <p:cNvGrpSpPr/>
              <p:nvPr/>
            </p:nvGrpSpPr>
            <p:grpSpPr>
              <a:xfrm>
                <a:off x="-4863202" y="25595"/>
                <a:ext cx="12010783" cy="10400796"/>
                <a:chOff x="-19396" y="-48716"/>
                <a:chExt cx="4282440" cy="370840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-19396" y="-48716"/>
                  <a:ext cx="4282440" cy="37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440" h="3708400">
                      <a:moveTo>
                        <a:pt x="3211830" y="0"/>
                      </a:moveTo>
                      <a:lnTo>
                        <a:pt x="1070610" y="0"/>
                      </a:lnTo>
                      <a:lnTo>
                        <a:pt x="0" y="1854200"/>
                      </a:lnTo>
                      <a:lnTo>
                        <a:pt x="1070610" y="3708400"/>
                      </a:lnTo>
                      <a:lnTo>
                        <a:pt x="3211830" y="3708400"/>
                      </a:lnTo>
                      <a:lnTo>
                        <a:pt x="4282440" y="185420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 l="-102591" r="-102591"/>
                  </a:stretch>
                </a:blipFill>
              </p:spPr>
            </p:sp>
          </p:grpSp>
        </p:grpSp>
        <p:sp>
          <p:nvSpPr>
            <p:cNvPr id="10" name="TextBox 10"/>
            <p:cNvSpPr txBox="1"/>
            <p:nvPr/>
          </p:nvSpPr>
          <p:spPr>
            <a:xfrm>
              <a:off x="5329083" y="4268018"/>
              <a:ext cx="1987524" cy="2130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34" name="Group 1033"/>
          <p:cNvGrpSpPr/>
          <p:nvPr/>
        </p:nvGrpSpPr>
        <p:grpSpPr>
          <a:xfrm>
            <a:off x="3650705" y="3261872"/>
            <a:ext cx="14027695" cy="6417423"/>
            <a:chOff x="3650705" y="3261872"/>
            <a:chExt cx="14027695" cy="6417423"/>
          </a:xfrm>
        </p:grpSpPr>
        <p:graphicFrame>
          <p:nvGraphicFramePr>
            <p:cNvPr id="1024" name="Diagram 1023"/>
            <p:cNvGraphicFramePr/>
            <p:nvPr>
              <p:extLst>
                <p:ext uri="{D42A27DB-BD31-4B8C-83A1-F6EECF244321}">
                  <p14:modId xmlns:p14="http://schemas.microsoft.com/office/powerpoint/2010/main" val="3719571437"/>
                </p:ext>
              </p:extLst>
            </p:nvPr>
          </p:nvGraphicFramePr>
          <p:xfrm>
            <a:off x="3650705" y="3261872"/>
            <a:ext cx="14027695" cy="64174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28" name="TextBox 1027"/>
            <p:cNvSpPr txBox="1"/>
            <p:nvPr/>
          </p:nvSpPr>
          <p:spPr>
            <a:xfrm>
              <a:off x="4276102" y="5101412"/>
              <a:ext cx="37322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smtClean="0">
                  <a:solidFill>
                    <a:schemeClr val="bg1"/>
                  </a:solidFill>
                  <a:latin typeface="Bookman Old Style" pitchFamily="18" charset="0"/>
                </a:rPr>
                <a:t>At-Risk Employee Profile</a:t>
              </a:r>
              <a:endParaRPr lang="en-IN" sz="28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90902" y="5101411"/>
              <a:ext cx="37322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>
                  <a:solidFill>
                    <a:schemeClr val="bg1"/>
                  </a:solidFill>
                  <a:latin typeface="Bookman Old Style" pitchFamily="18" charset="0"/>
                </a:rPr>
                <a:t>Satisfaction, Income &amp; Overtime</a:t>
              </a:r>
              <a:endParaRPr lang="en-IN" sz="2800" b="1" i="1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64091" y="5019273"/>
              <a:ext cx="37322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>
                  <a:solidFill>
                    <a:schemeClr val="bg1"/>
                  </a:solidFill>
                  <a:latin typeface="Bookman Old Style" pitchFamily="18" charset="0"/>
                </a:rPr>
                <a:t>Role &amp; Departmental Trends</a:t>
              </a:r>
              <a:endParaRPr lang="en-IN" sz="2800" b="1" i="1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4648200" y="6208269"/>
              <a:ext cx="3022227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Bookman Old Style" pitchFamily="18" charset="0"/>
                </a:rPr>
                <a:t>Early-tenure employees, working overtime, in Sales/Lab roles, earning low income show the highest attrition risk.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25986" y="6565755"/>
              <a:ext cx="302222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Bookman Old Style" pitchFamily="18" charset="0"/>
                </a:rPr>
                <a:t>Low satisfaction and overtime are top churn indicators. Low income amplifies risk.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777601" y="6775374"/>
              <a:ext cx="30222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Bookman Old Style" pitchFamily="18" charset="0"/>
                </a:rPr>
                <a:t>Highest attrition seen in Sales, Lab </a:t>
              </a:r>
              <a:r>
                <a:rPr lang="en-US" sz="2400" smtClean="0">
                  <a:solidFill>
                    <a:schemeClr val="bg1"/>
                  </a:solidFill>
                  <a:latin typeface="Bookman Old Style" pitchFamily="18" charset="0"/>
                </a:rPr>
                <a:t>Technicians, </a:t>
              </a:r>
              <a:r>
                <a:rPr lang="en-US" sz="2400">
                  <a:solidFill>
                    <a:schemeClr val="bg1"/>
                  </a:solidFill>
                  <a:latin typeface="Bookman Old Style" pitchFamily="18" charset="0"/>
                </a:rPr>
                <a:t>and </a:t>
              </a:r>
              <a:r>
                <a:rPr lang="en-US" sz="2400" smtClean="0">
                  <a:solidFill>
                    <a:schemeClr val="bg1"/>
                  </a:solidFill>
                  <a:latin typeface="Bookman Old Style" pitchFamily="18" charset="0"/>
                </a:rPr>
                <a:t>HR roles.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pic>
          <p:nvPicPr>
            <p:cNvPr id="1031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900" y="3482299"/>
              <a:ext cx="1302099" cy="1302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6536" y="3565198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3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9800" y="3496242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11253908" y="-181125"/>
            <a:ext cx="12010783" cy="10400796"/>
            <a:chOff x="-8360" y="52625"/>
            <a:chExt cx="4282440" cy="3708400"/>
          </a:xfrm>
        </p:grpSpPr>
        <p:sp>
          <p:nvSpPr>
            <p:cNvPr id="28" name="Freeform 3"/>
            <p:cNvSpPr/>
            <p:nvPr/>
          </p:nvSpPr>
          <p:spPr>
            <a:xfrm>
              <a:off x="-8360" y="52625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</p:sp>
      </p:grpSp>
      <p:grpSp>
        <p:nvGrpSpPr>
          <p:cNvPr id="3" name="Group 2"/>
          <p:cNvGrpSpPr/>
          <p:nvPr/>
        </p:nvGrpSpPr>
        <p:grpSpPr>
          <a:xfrm>
            <a:off x="9645531" y="-181125"/>
            <a:ext cx="17631096" cy="10468125"/>
            <a:chOff x="-10314489" y="-165985"/>
            <a:chExt cx="17631096" cy="10468125"/>
          </a:xfrm>
        </p:grpSpPr>
        <p:grpSp>
          <p:nvGrpSpPr>
            <p:cNvPr id="2" name="Group 1"/>
            <p:cNvGrpSpPr/>
            <p:nvPr/>
          </p:nvGrpSpPr>
          <p:grpSpPr>
            <a:xfrm>
              <a:off x="-10314489" y="-165985"/>
              <a:ext cx="13619159" cy="10468125"/>
              <a:chOff x="-9562909" y="-89239"/>
              <a:chExt cx="13619159" cy="10468125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-9562909" y="-21910"/>
                <a:ext cx="12010783" cy="10400796"/>
                <a:chOff x="-2109035" y="-26712"/>
                <a:chExt cx="4282440" cy="3708400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-2109035" y="-26712"/>
                  <a:ext cx="4282440" cy="37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440" h="3708400">
                      <a:moveTo>
                        <a:pt x="3211830" y="0"/>
                      </a:moveTo>
                      <a:lnTo>
                        <a:pt x="1070610" y="0"/>
                      </a:lnTo>
                      <a:lnTo>
                        <a:pt x="0" y="1854200"/>
                      </a:lnTo>
                      <a:lnTo>
                        <a:pt x="1070610" y="3708400"/>
                      </a:lnTo>
                      <a:lnTo>
                        <a:pt x="3211830" y="3708400"/>
                      </a:lnTo>
                      <a:lnTo>
                        <a:pt x="4282440" y="185420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 l="-102591" r="-102591"/>
                  </a:stretch>
                </a:blipFill>
              </p:spPr>
            </p:sp>
          </p:grpSp>
          <p:grpSp>
            <p:nvGrpSpPr>
              <p:cNvPr id="6" name="Group 6"/>
              <p:cNvGrpSpPr/>
              <p:nvPr/>
            </p:nvGrpSpPr>
            <p:grpSpPr>
              <a:xfrm>
                <a:off x="-7954533" y="-89239"/>
                <a:ext cx="12010783" cy="10400796"/>
                <a:chOff x="-1121609" y="-89660"/>
                <a:chExt cx="4282440" cy="370840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-1121609" y="-89660"/>
                  <a:ext cx="4282440" cy="37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2440" h="3708400">
                      <a:moveTo>
                        <a:pt x="3211830" y="0"/>
                      </a:moveTo>
                      <a:lnTo>
                        <a:pt x="1070610" y="0"/>
                      </a:lnTo>
                      <a:lnTo>
                        <a:pt x="0" y="1854200"/>
                      </a:lnTo>
                      <a:lnTo>
                        <a:pt x="1070610" y="3708400"/>
                      </a:lnTo>
                      <a:lnTo>
                        <a:pt x="3211830" y="3708400"/>
                      </a:lnTo>
                      <a:lnTo>
                        <a:pt x="4282440" y="185420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 l="-102591" r="-102591"/>
                  </a:stretch>
                </a:blipFill>
              </p:spPr>
            </p:sp>
          </p:grpSp>
        </p:grpSp>
        <p:sp>
          <p:nvSpPr>
            <p:cNvPr id="10" name="TextBox 10"/>
            <p:cNvSpPr txBox="1"/>
            <p:nvPr/>
          </p:nvSpPr>
          <p:spPr>
            <a:xfrm>
              <a:off x="5329083" y="4268018"/>
              <a:ext cx="1987524" cy="2130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143000" y="543881"/>
            <a:ext cx="12230497" cy="115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48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HR Insights</a:t>
            </a:r>
            <a:r>
              <a:rPr lang="en-US" sz="4800" b="1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8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– What the Data Says?</a:t>
            </a:r>
          </a:p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endParaRPr lang="en-US" sz="6570" b="1" smtClean="0">
              <a:solidFill>
                <a:srgbClr val="10182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3720396" y="227367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-1524000" y="-789453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35" name="Group 34"/>
          <p:cNvGrpSpPr/>
          <p:nvPr/>
        </p:nvGrpSpPr>
        <p:grpSpPr>
          <a:xfrm>
            <a:off x="1036082" y="2292463"/>
            <a:ext cx="14029200" cy="6418800"/>
            <a:chOff x="3650705" y="3261872"/>
            <a:chExt cx="14027695" cy="6417423"/>
          </a:xfrm>
        </p:grpSpPr>
        <p:graphicFrame>
          <p:nvGraphicFramePr>
            <p:cNvPr id="36" name="Diagram 35"/>
            <p:cNvGraphicFramePr/>
            <p:nvPr>
              <p:extLst>
                <p:ext uri="{D42A27DB-BD31-4B8C-83A1-F6EECF244321}">
                  <p14:modId xmlns:p14="http://schemas.microsoft.com/office/powerpoint/2010/main" val="3506871418"/>
                </p:ext>
              </p:extLst>
            </p:nvPr>
          </p:nvGraphicFramePr>
          <p:xfrm>
            <a:off x="3650705" y="3261872"/>
            <a:ext cx="14027695" cy="64174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4276102" y="5101412"/>
              <a:ext cx="3732279" cy="9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smtClean="0">
                  <a:solidFill>
                    <a:schemeClr val="bg1"/>
                  </a:solidFill>
                  <a:latin typeface="Bookman Old Style" pitchFamily="18" charset="0"/>
                </a:rPr>
                <a:t>Frequent Travel Impact</a:t>
              </a:r>
              <a:endParaRPr lang="en-IN" sz="28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90902" y="5101411"/>
              <a:ext cx="3732279" cy="9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smtClean="0">
                  <a:solidFill>
                    <a:schemeClr val="bg1"/>
                  </a:solidFill>
                  <a:latin typeface="Bookman Old Style" pitchFamily="18" charset="0"/>
                </a:rPr>
                <a:t>High-Risk Combinations</a:t>
              </a:r>
              <a:endParaRPr lang="en-IN" sz="2800" b="1" i="1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64091" y="5019273"/>
              <a:ext cx="3732279" cy="9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smtClean="0">
                  <a:solidFill>
                    <a:schemeClr val="bg1"/>
                  </a:solidFill>
                  <a:latin typeface="Bookman Old Style" pitchFamily="18" charset="0"/>
                </a:rPr>
                <a:t>Retention Through Growth</a:t>
              </a:r>
              <a:endParaRPr lang="en-IN" sz="2800" b="1" i="1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53614" y="6310817"/>
              <a:ext cx="3377254" cy="156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Bookman Old Style" pitchFamily="18" charset="0"/>
                </a:rPr>
                <a:t>Yes, frequent travelers show elevated churn, likely due to burnout.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94630" y="6310817"/>
              <a:ext cx="3397195" cy="156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Bookman Old Style" pitchFamily="18" charset="0"/>
                </a:rPr>
                <a:t>Overtime + low income, early tenure + no promotion = high attrition signals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28317" y="6310817"/>
              <a:ext cx="3403826" cy="193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Bookman Old Style" pitchFamily="18" charset="0"/>
                </a:rPr>
                <a:t>Timely promotions, training access, and post-promotion clarity help improve retention.</a:t>
              </a:r>
              <a:endParaRPr lang="en-IN" sz="24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05" y="252714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6" y="2492781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066" y="2487881"/>
            <a:ext cx="1334381" cy="133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6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7278113" y="169115"/>
            <a:ext cx="12010783" cy="10400796"/>
            <a:chOff x="-820571" y="80585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-820571" y="80585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7327262" y="550837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3937875" y="723900"/>
            <a:ext cx="13054725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6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Machine Learning Approach </a:t>
            </a:r>
            <a:endParaRPr lang="en-US" sz="66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981200" y="544649"/>
            <a:ext cx="1425696" cy="1371600"/>
            <a:chOff x="5530608" y="7658100"/>
            <a:chExt cx="1425696" cy="1371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704" y="7658100"/>
              <a:ext cx="137160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530608" y="7882235"/>
              <a:ext cx="14256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mtClean="0">
                  <a:latin typeface="Bookman Old Style" pitchFamily="18" charset="0"/>
                </a:rPr>
                <a:t>09</a:t>
              </a:r>
              <a:endParaRPr lang="en-IN" sz="5400" b="1">
                <a:latin typeface="Bookman Old Style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14604" y="2088709"/>
            <a:ext cx="16306800" cy="8014917"/>
            <a:chOff x="1314604" y="2088709"/>
            <a:chExt cx="16306800" cy="8014917"/>
          </a:xfrm>
        </p:grpSpPr>
        <p:grpSp>
          <p:nvGrpSpPr>
            <p:cNvPr id="53" name="Group 52"/>
            <p:cNvGrpSpPr/>
            <p:nvPr/>
          </p:nvGrpSpPr>
          <p:grpSpPr>
            <a:xfrm>
              <a:off x="1314604" y="2088709"/>
              <a:ext cx="16306800" cy="8014917"/>
              <a:chOff x="1314604" y="2033997"/>
              <a:chExt cx="16306800" cy="8014917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314604" y="2400300"/>
                <a:ext cx="16306800" cy="7648614"/>
                <a:chOff x="1219200" y="2066886"/>
                <a:chExt cx="16306800" cy="7648614"/>
              </a:xfrm>
            </p:grpSpPr>
            <p:graphicFrame>
              <p:nvGraphicFramePr>
                <p:cNvPr id="42" name="Diagram 41"/>
                <p:cNvGraphicFramePr/>
                <p:nvPr>
                  <p:extLst>
                    <p:ext uri="{D42A27DB-BD31-4B8C-83A1-F6EECF244321}">
                      <p14:modId xmlns:p14="http://schemas.microsoft.com/office/powerpoint/2010/main" val="2610363391"/>
                    </p:ext>
                  </p:extLst>
                </p:nvPr>
              </p:nvGraphicFramePr>
              <p:xfrm>
                <a:off x="1219200" y="2066886"/>
                <a:ext cx="16306800" cy="764861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  <p:sp>
              <p:nvSpPr>
                <p:cNvPr id="45" name="TextBox 44"/>
                <p:cNvSpPr txBox="1"/>
                <p:nvPr/>
              </p:nvSpPr>
              <p:spPr>
                <a:xfrm>
                  <a:off x="1269177" y="3134052"/>
                  <a:ext cx="4557592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Step 1: Data Preparation</a:t>
                  </a:r>
                </a:p>
                <a:p>
                  <a:endParaRPr lang="en-US" sz="2400" b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r>
                    <a:rPr lang="en-US" sz="2400" i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Cleaned and transformed features using OneHot Encoding</a:t>
                  </a:r>
                </a:p>
                <a:p>
                  <a:endParaRPr lang="en-US" sz="2400" i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endParaRPr lang="en-US" sz="2400" i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endParaRPr lang="en-IN" sz="2400" i="1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376433" y="7523388"/>
                  <a:ext cx="427547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Step 5: Evaluation &amp; Selection</a:t>
                  </a:r>
                </a:p>
                <a:p>
                  <a:endParaRPr lang="en-US" sz="2400" b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r>
                    <a:rPr lang="en-US" sz="2400" i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Evaluated models using business-relevant metrics</a:t>
                  </a:r>
                  <a:endParaRPr lang="en-IN" sz="2400" i="1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0283436" y="7708054"/>
                  <a:ext cx="448704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Step 4: Ensemble Modeling</a:t>
                  </a:r>
                </a:p>
                <a:p>
                  <a:endParaRPr lang="en-US" sz="2400" b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r>
                    <a:rPr lang="en-US" sz="2400" i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Combined Random Forest &amp; XGBoost using SoftVoting</a:t>
                  </a:r>
                  <a:endParaRPr lang="en-IN" sz="2400" i="1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3055911" y="3411727"/>
                  <a:ext cx="427547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Step 3: Model Building</a:t>
                  </a:r>
                </a:p>
                <a:p>
                  <a:endParaRPr lang="en-US" sz="2400" b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r>
                    <a:rPr lang="en-US" sz="2400" i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Trained multiple models to compare the performance</a:t>
                  </a:r>
                  <a:endParaRPr lang="en-IN" sz="2400" i="1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261654" y="3411727"/>
                  <a:ext cx="4300184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Step 2: Train-Test Split &amp; Imbalance Handling</a:t>
                  </a:r>
                </a:p>
                <a:p>
                  <a:endParaRPr lang="en-US" sz="2400" b="1" smtClean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  <a:p>
                  <a:r>
                    <a:rPr lang="en-US" sz="2400" i="1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Split data into 80:20 ratio</a:t>
                  </a:r>
                  <a:endParaRPr lang="en-IN" sz="2400" i="1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2803506" y="2033997"/>
                <a:ext cx="1524000" cy="1455748"/>
                <a:chOff x="5257800" y="7878752"/>
                <a:chExt cx="1524000" cy="1455748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257800" y="7878752"/>
                  <a:ext cx="1524000" cy="1455748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051" name="Picture 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9746" y="8066572"/>
                  <a:ext cx="1080107" cy="1080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5" name="Oval 54"/>
              <p:cNvSpPr/>
              <p:nvPr/>
            </p:nvSpPr>
            <p:spPr>
              <a:xfrm>
                <a:off x="5638800" y="6410066"/>
                <a:ext cx="1524000" cy="145574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1898243" y="6410066"/>
                <a:ext cx="1524000" cy="145574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4527050" y="2088709"/>
                <a:ext cx="1524000" cy="145574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745022" y="2088709"/>
                <a:ext cx="1524000" cy="145574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988796" y="2407107"/>
              <a:ext cx="946619" cy="946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3750" y="2407107"/>
              <a:ext cx="990600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7616" y="6692781"/>
              <a:ext cx="969496" cy="969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173" y="6735958"/>
              <a:ext cx="913388" cy="913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19800" y="-56898"/>
            <a:ext cx="12010783" cy="10400796"/>
            <a:chOff x="0" y="0"/>
            <a:chExt cx="4282440" cy="37084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-7848600" y="0"/>
            <a:ext cx="12010783" cy="10400796"/>
            <a:chOff x="-820571" y="80585"/>
            <a:chExt cx="4282440" cy="3708400"/>
          </a:xfrm>
          <a:solidFill>
            <a:schemeClr val="tx2">
              <a:lumMod val="5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-820571" y="80585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5" name="Group 35"/>
          <p:cNvGrpSpPr/>
          <p:nvPr/>
        </p:nvGrpSpPr>
        <p:grpSpPr>
          <a:xfrm>
            <a:off x="17327262" y="550837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619506" y="707739"/>
            <a:ext cx="15392400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0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Model Comparison &amp; Performance Summary </a:t>
            </a:r>
            <a:endParaRPr lang="en-US" sz="60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03104" y="571195"/>
            <a:ext cx="1425696" cy="1371600"/>
            <a:chOff x="5530608" y="7658100"/>
            <a:chExt cx="1425696" cy="1371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704" y="7658100"/>
              <a:ext cx="137160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530608" y="7882235"/>
              <a:ext cx="14256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mtClean="0">
                  <a:solidFill>
                    <a:schemeClr val="bg1"/>
                  </a:solidFill>
                  <a:latin typeface="Bookman Old Style" pitchFamily="18" charset="0"/>
                </a:rPr>
                <a:t>10</a:t>
              </a:r>
              <a:endParaRPr lang="en-IN" sz="5400" b="1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 rot="10800000">
            <a:off x="15316200" y="8770951"/>
            <a:ext cx="1683983" cy="2405689"/>
            <a:chOff x="0" y="0"/>
            <a:chExt cx="4445000" cy="6350000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8"/>
          <p:cNvGrpSpPr/>
          <p:nvPr/>
        </p:nvGrpSpPr>
        <p:grpSpPr>
          <a:xfrm rot="5400000">
            <a:off x="7848600" y="9018216"/>
            <a:ext cx="841991" cy="841991"/>
            <a:chOff x="0" y="0"/>
            <a:chExt cx="812800" cy="812800"/>
          </a:xfrm>
        </p:grpSpPr>
        <p:sp>
          <p:nvSpPr>
            <p:cNvPr id="17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7" name="Pentagon 6"/>
          <p:cNvSpPr/>
          <p:nvPr/>
        </p:nvSpPr>
        <p:spPr>
          <a:xfrm>
            <a:off x="-4191000" y="-731"/>
            <a:ext cx="6019800" cy="104015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17754600" y="8657344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43034"/>
              </p:ext>
            </p:extLst>
          </p:nvPr>
        </p:nvGraphicFramePr>
        <p:xfrm>
          <a:off x="914400" y="2755815"/>
          <a:ext cx="12602864" cy="6743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00477"/>
                <a:gridCol w="1883187"/>
                <a:gridCol w="2607489"/>
                <a:gridCol w="2100477"/>
                <a:gridCol w="2028047"/>
                <a:gridCol w="1883187"/>
              </a:tblGrid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Model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Accuracy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Precision (True)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Recall (True)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F1 Score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smtClean="0"/>
                        <a:t>ROC-AUC</a:t>
                      </a:r>
                      <a:endParaRPr lang="en-IN" sz="2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Logistic Regression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0.68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0.30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0.79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0.44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0.79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Naive Bayes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0.50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0.20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0.70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0.31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0.65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Random Forest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0.78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0.29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0.89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0.44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0.79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XGBoost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0.84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0.51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0.49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0.50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0.81</a:t>
                      </a:r>
                      <a:endParaRPr lang="en-IN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3920"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Ensemble (Final)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0.79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0.40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0.72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0.52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0.82</a:t>
                      </a:r>
                      <a:endParaRPr lang="en-IN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658034" y="2995246"/>
            <a:ext cx="40965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smtClean="0">
                <a:latin typeface="Bookman Old Style" pitchFamily="18" charset="0"/>
              </a:rPr>
              <a:t>GLOSSARY</a:t>
            </a:r>
          </a:p>
          <a:p>
            <a:endParaRPr lang="en-US" b="1">
              <a:latin typeface="Bookman Old Style" pitchFamily="18" charset="0"/>
            </a:endParaRPr>
          </a:p>
          <a:p>
            <a:r>
              <a:rPr lang="en-US" b="1" smtClean="0">
                <a:latin typeface="Bookman Old Style" pitchFamily="18" charset="0"/>
              </a:rPr>
              <a:t>Precision </a:t>
            </a:r>
            <a:r>
              <a:rPr lang="en-US" b="1">
                <a:latin typeface="Bookman Old Style" pitchFamily="18" charset="0"/>
              </a:rPr>
              <a:t>(True)</a:t>
            </a:r>
            <a:r>
              <a:rPr lang="en-US">
                <a:latin typeface="Bookman Old Style" pitchFamily="18" charset="0"/>
              </a:rPr>
              <a:t/>
            </a:r>
            <a:br>
              <a:rPr lang="en-US">
                <a:latin typeface="Bookman Old Style" pitchFamily="18" charset="0"/>
              </a:rPr>
            </a:br>
            <a:r>
              <a:rPr lang="en-US" i="1">
                <a:latin typeface="Bookman Old Style" pitchFamily="18" charset="0"/>
              </a:rPr>
              <a:t>Out of all employees predicted to leave, how many actually left</a:t>
            </a:r>
            <a:r>
              <a:rPr lang="en-US" i="1" smtClean="0">
                <a:latin typeface="Bookman Old Style" pitchFamily="18" charset="0"/>
              </a:rPr>
              <a:t>?</a:t>
            </a:r>
          </a:p>
          <a:p>
            <a:endParaRPr lang="en-US">
              <a:latin typeface="Bookman Old Style" pitchFamily="18" charset="0"/>
            </a:endParaRPr>
          </a:p>
          <a:p>
            <a:r>
              <a:rPr lang="en-US" b="1">
                <a:latin typeface="Bookman Old Style" pitchFamily="18" charset="0"/>
              </a:rPr>
              <a:t>Recall (True)</a:t>
            </a:r>
            <a:r>
              <a:rPr lang="en-US">
                <a:latin typeface="Bookman Old Style" pitchFamily="18" charset="0"/>
              </a:rPr>
              <a:t/>
            </a:r>
            <a:br>
              <a:rPr lang="en-US">
                <a:latin typeface="Bookman Old Style" pitchFamily="18" charset="0"/>
              </a:rPr>
            </a:br>
            <a:r>
              <a:rPr lang="en-US" i="1">
                <a:latin typeface="Bookman Old Style" pitchFamily="18" charset="0"/>
              </a:rPr>
              <a:t>Out of all employees who actually left, how many did the model catch</a:t>
            </a:r>
            <a:r>
              <a:rPr lang="en-US" i="1" smtClean="0">
                <a:latin typeface="Bookman Old Style" pitchFamily="18" charset="0"/>
              </a:rPr>
              <a:t>?</a:t>
            </a:r>
            <a:endParaRPr lang="en-US">
              <a:latin typeface="Bookman Old Style" pitchFamily="18" charset="0"/>
            </a:endParaRPr>
          </a:p>
          <a:p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13658034" y="6134567"/>
            <a:ext cx="40965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ookman Old Style" pitchFamily="18" charset="0"/>
              </a:rPr>
              <a:t>F1-Score</a:t>
            </a:r>
            <a:r>
              <a:rPr lang="en-US">
                <a:latin typeface="Bookman Old Style" pitchFamily="18" charset="0"/>
              </a:rPr>
              <a:t/>
            </a:r>
            <a:br>
              <a:rPr lang="en-US">
                <a:latin typeface="Bookman Old Style" pitchFamily="18" charset="0"/>
              </a:rPr>
            </a:br>
            <a:r>
              <a:rPr lang="en-US" i="1">
                <a:latin typeface="Bookman Old Style" pitchFamily="18" charset="0"/>
              </a:rPr>
              <a:t>A balanced score that considers both precision and recall</a:t>
            </a:r>
            <a:r>
              <a:rPr lang="en-US" i="1" smtClean="0">
                <a:latin typeface="Bookman Old Style" pitchFamily="18" charset="0"/>
              </a:rPr>
              <a:t>.</a:t>
            </a:r>
          </a:p>
          <a:p>
            <a:endParaRPr lang="en-US" smtClean="0">
              <a:latin typeface="Bookman Old Style" pitchFamily="18" charset="0"/>
            </a:endParaRPr>
          </a:p>
          <a:p>
            <a:r>
              <a:rPr lang="en-US" smtClean="0">
                <a:latin typeface="Bookman Old Style" pitchFamily="18" charset="0"/>
              </a:rPr>
              <a:t> </a:t>
            </a:r>
            <a:r>
              <a:rPr lang="en-US" b="1" smtClean="0">
                <a:latin typeface="Bookman Old Style" pitchFamily="18" charset="0"/>
              </a:rPr>
              <a:t>ROC-AUC </a:t>
            </a:r>
            <a:r>
              <a:rPr lang="en-US" b="1">
                <a:latin typeface="Bookman Old Style" pitchFamily="18" charset="0"/>
              </a:rPr>
              <a:t>Curve</a:t>
            </a:r>
            <a:r>
              <a:rPr lang="en-US">
                <a:latin typeface="Bookman Old Style" pitchFamily="18" charset="0"/>
              </a:rPr>
              <a:t/>
            </a:r>
            <a:br>
              <a:rPr lang="en-US">
                <a:latin typeface="Bookman Old Style" pitchFamily="18" charset="0"/>
              </a:rPr>
            </a:br>
            <a:r>
              <a:rPr lang="en-US" i="1">
                <a:latin typeface="Bookman Old Style" pitchFamily="18" charset="0"/>
              </a:rPr>
              <a:t>Shows how well the model distinguishes between leavers and stayers.</a:t>
            </a:r>
            <a:r>
              <a:rPr lang="en-US">
                <a:latin typeface="Bookman Old Style" pitchFamily="18" charset="0"/>
              </a:rPr>
              <a:t/>
            </a:r>
            <a:br>
              <a:rPr lang="en-US">
                <a:latin typeface="Bookman Old Style" pitchFamily="18" charset="0"/>
              </a:rPr>
            </a:br>
            <a:r>
              <a:rPr lang="en-US" i="1">
                <a:latin typeface="Bookman Old Style" pitchFamily="18" charset="0"/>
              </a:rPr>
              <a:t>(The closer the AUC is to 1, the better the model.)</a:t>
            </a:r>
            <a:endParaRPr lang="en-US">
              <a:latin typeface="Bookman Old Style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4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4321" y="4698489"/>
            <a:ext cx="2323149" cy="232314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3C54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29796" y="5192365"/>
            <a:ext cx="1212197" cy="1212197"/>
          </a:xfrm>
          <a:custGeom>
            <a:avLst/>
            <a:gdLst/>
            <a:ahLst/>
            <a:cxnLst/>
            <a:rect l="l" t="t" r="r" b="b"/>
            <a:pathLst>
              <a:path w="1212197" h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0991" y="4247242"/>
            <a:ext cx="1777894" cy="16620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906717" y="5371593"/>
            <a:ext cx="5847883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The model helps HR proactively identify at-risk employees and act early to retain top talent</a:t>
            </a:r>
            <a:r>
              <a:rPr lang="en-US" sz="2400" smtClean="0">
                <a:latin typeface="Bookman Old Style" pitchFamily="18" charset="0"/>
              </a:rPr>
              <a:t>.</a:t>
            </a:r>
          </a:p>
          <a:p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High recall ensures minimal leavers go </a:t>
            </a:r>
            <a:r>
              <a:rPr lang="en-US" sz="2400" smtClean="0">
                <a:latin typeface="Bookman Old Style" pitchFamily="18" charset="0"/>
              </a:rPr>
              <a:t>undetected</a:t>
            </a:r>
          </a:p>
          <a:p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Designed to support real-world HR interventions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3126328" y="6479589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690446" y="857617"/>
            <a:ext cx="1059682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51"/>
              </a:lnSpc>
              <a:spcBef>
                <a:spcPct val="0"/>
              </a:spcBef>
            </a:pPr>
            <a:r>
              <a:rPr lang="en-US" sz="5376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Final Ensemble Model</a:t>
            </a:r>
            <a:endParaRPr lang="en-US" sz="5376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90446" y="2093957"/>
            <a:ext cx="8059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5"/>
              </a:lnSpc>
              <a:spcBef>
                <a:spcPct val="0"/>
              </a:spcBef>
            </a:pPr>
            <a:r>
              <a:rPr lang="en-US" sz="2400" b="1" smtClean="0">
                <a:solidFill>
                  <a:srgbClr val="101824"/>
                </a:solidFill>
                <a:latin typeface="Bookman Old Style" pitchFamily="18" charset="0"/>
                <a:ea typeface="HK Grotesk Medium"/>
                <a:cs typeface="HK Grotesk Medium"/>
                <a:sym typeface="HK Grotesk Medium"/>
              </a:rPr>
              <a:t>Model Composition</a:t>
            </a:r>
          </a:p>
          <a:p>
            <a:pPr lvl="0">
              <a:lnSpc>
                <a:spcPts val="3235"/>
              </a:lnSpc>
              <a:spcBef>
                <a:spcPct val="0"/>
              </a:spcBef>
            </a:pPr>
            <a:r>
              <a:rPr lang="en-US" sz="2400">
                <a:latin typeface="Bookman Old Style" pitchFamily="18" charset="0"/>
              </a:rPr>
              <a:t>Combined predictions from XGBoost and Random Forest using soft voting ensemble strategy.</a:t>
            </a:r>
            <a:endParaRPr lang="en-US" sz="2344">
              <a:solidFill>
                <a:srgbClr val="101824"/>
              </a:solidFill>
              <a:latin typeface="Bookman Old Style" pitchFamily="18" charset="0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47645" y="5371593"/>
            <a:ext cx="579119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smtClean="0">
                <a:latin typeface="Bookman Old Style" pitchFamily="18" charset="0"/>
              </a:rPr>
              <a:t>Merges strengths of both tree-based models</a:t>
            </a:r>
          </a:p>
          <a:p>
            <a:pPr marL="342900" lvl="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Improved generalization and reduced </a:t>
            </a:r>
            <a:r>
              <a:rPr lang="en-US" sz="2400" smtClean="0">
                <a:latin typeface="Bookman Old Style" pitchFamily="18" charset="0"/>
              </a:rPr>
              <a:t>bias</a:t>
            </a:r>
          </a:p>
          <a:p>
            <a:pPr marL="342900" lvl="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Balanced performance across precision, recall &amp; AUC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06717" y="4570724"/>
            <a:ext cx="4800600" cy="606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07"/>
              </a:lnSpc>
              <a:spcBef>
                <a:spcPct val="0"/>
              </a:spcBef>
            </a:pPr>
            <a:r>
              <a:rPr lang="en-US" sz="3200" b="1" spc="307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BUSINESS IMPACT</a:t>
            </a:r>
            <a:endParaRPr lang="en-US" sz="3200" b="1" spc="307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894559" y="661986"/>
            <a:ext cx="1224824" cy="12248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r="-12621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42639" y="801193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11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47645" y="458172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WHY ENSEMBLE ?</a:t>
            </a:r>
            <a:endParaRPr lang="en-IN" sz="3200" b="1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85092" y="4636888"/>
            <a:ext cx="2323149" cy="2323149"/>
            <a:chOff x="8232569" y="7226221"/>
            <a:chExt cx="2323149" cy="2323149"/>
          </a:xfrm>
        </p:grpSpPr>
        <p:grpSp>
          <p:nvGrpSpPr>
            <p:cNvPr id="28" name="Group 2"/>
            <p:cNvGrpSpPr/>
            <p:nvPr/>
          </p:nvGrpSpPr>
          <p:grpSpPr>
            <a:xfrm>
              <a:off x="8232569" y="7226221"/>
              <a:ext cx="2323149" cy="2323149"/>
              <a:chOff x="0" y="0"/>
              <a:chExt cx="812800" cy="812800"/>
            </a:xfrm>
          </p:grpSpPr>
          <p:sp>
            <p:nvSpPr>
              <p:cNvPr id="29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3C54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30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8759831" y="7745629"/>
              <a:ext cx="1268624" cy="1284332"/>
            </a:xfrm>
            <a:custGeom>
              <a:avLst/>
              <a:gdLst/>
              <a:ahLst/>
              <a:cxnLst/>
              <a:rect l="l" t="t" r="r" b="b"/>
              <a:pathLst>
                <a:path w="1258012" h="1278940">
                  <a:moveTo>
                    <a:pt x="0" y="0"/>
                  </a:moveTo>
                  <a:lnTo>
                    <a:pt x="1258012" y="0"/>
                  </a:lnTo>
                  <a:lnTo>
                    <a:pt x="1258012" y="1278941"/>
                  </a:lnTo>
                  <a:lnTo>
                    <a:pt x="0" y="127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18"/>
          <p:cNvGrpSpPr/>
          <p:nvPr/>
        </p:nvGrpSpPr>
        <p:grpSpPr>
          <a:xfrm rot="5400000">
            <a:off x="14305083" y="511720"/>
            <a:ext cx="841991" cy="841991"/>
            <a:chOff x="0" y="0"/>
            <a:chExt cx="812800" cy="812800"/>
          </a:xfrm>
        </p:grpSpPr>
        <p:sp>
          <p:nvSpPr>
            <p:cNvPr id="33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r="-126211"/>
              </a:stretch>
            </a:blipFill>
          </p:spPr>
        </p:sp>
      </p:grpSp>
      <p:grpSp>
        <p:nvGrpSpPr>
          <p:cNvPr id="34" name="Group 18"/>
          <p:cNvGrpSpPr/>
          <p:nvPr/>
        </p:nvGrpSpPr>
        <p:grpSpPr>
          <a:xfrm rot="5400000">
            <a:off x="15484659" y="905485"/>
            <a:ext cx="1381372" cy="1413491"/>
            <a:chOff x="0" y="0"/>
            <a:chExt cx="812800" cy="812800"/>
          </a:xfrm>
        </p:grpSpPr>
        <p:sp>
          <p:nvSpPr>
            <p:cNvPr id="35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r="-126211"/>
              </a:stretch>
            </a:blipFill>
          </p:spPr>
        </p:sp>
      </p:grpSp>
      <p:grpSp>
        <p:nvGrpSpPr>
          <p:cNvPr id="36" name="Group 18"/>
          <p:cNvGrpSpPr/>
          <p:nvPr/>
        </p:nvGrpSpPr>
        <p:grpSpPr>
          <a:xfrm rot="5400000">
            <a:off x="17058112" y="79553"/>
            <a:ext cx="841991" cy="841991"/>
            <a:chOff x="0" y="0"/>
            <a:chExt cx="812800" cy="812800"/>
          </a:xfrm>
        </p:grpSpPr>
        <p:sp>
          <p:nvSpPr>
            <p:cNvPr id="37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r="-126211"/>
              </a:stretch>
            </a:blipFill>
          </p:spPr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71" y="661986"/>
            <a:ext cx="6590967" cy="373143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20991" y="4247242"/>
            <a:ext cx="1777894" cy="16620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3126328" y="6479589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5181600" y="712902"/>
            <a:ext cx="7499301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51"/>
              </a:lnSpc>
              <a:spcBef>
                <a:spcPct val="0"/>
              </a:spcBef>
            </a:pPr>
            <a:r>
              <a:rPr lang="en-US" sz="5376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Feature Importance</a:t>
            </a:r>
            <a:endParaRPr lang="en-US" sz="5376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8690" y="2051894"/>
            <a:ext cx="688308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235"/>
              </a:lnSpc>
              <a:spcBef>
                <a:spcPct val="0"/>
              </a:spcBef>
            </a:pPr>
            <a:r>
              <a:rPr lang="en-US" sz="2800" i="1">
                <a:latin typeface="Bookman Old Style" pitchFamily="18" charset="0"/>
              </a:rPr>
              <a:t>Understanding which factors contribute most empowers HR to make smarter, data-backed decisions</a:t>
            </a:r>
            <a:r>
              <a:rPr lang="en-US" sz="2400" i="1">
                <a:latin typeface="Bookman Old Style" pitchFamily="18" charset="0"/>
              </a:rPr>
              <a:t>.</a:t>
            </a:r>
            <a:endParaRPr lang="en-US" sz="2344" i="1">
              <a:solidFill>
                <a:srgbClr val="101824"/>
              </a:solidFill>
              <a:latin typeface="Bookman Old Style" pitchFamily="18" charset="0"/>
              <a:ea typeface="HK Grotesk Medium"/>
              <a:cs typeface="HK Grotesk Medium"/>
              <a:sym typeface="HK Grotesk Medium"/>
            </a:endParaRP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3559437" y="419357"/>
            <a:ext cx="1224824" cy="12248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3443726" y="578705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12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2" name="Group 18"/>
          <p:cNvGrpSpPr/>
          <p:nvPr/>
        </p:nvGrpSpPr>
        <p:grpSpPr>
          <a:xfrm rot="5400000">
            <a:off x="14305083" y="511720"/>
            <a:ext cx="841991" cy="841991"/>
            <a:chOff x="0" y="0"/>
            <a:chExt cx="812800" cy="812800"/>
          </a:xfrm>
        </p:grpSpPr>
        <p:sp>
          <p:nvSpPr>
            <p:cNvPr id="33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4" name="Group 18"/>
          <p:cNvGrpSpPr/>
          <p:nvPr/>
        </p:nvGrpSpPr>
        <p:grpSpPr>
          <a:xfrm rot="5400000">
            <a:off x="15484659" y="905485"/>
            <a:ext cx="1381372" cy="1413491"/>
            <a:chOff x="0" y="0"/>
            <a:chExt cx="812800" cy="812800"/>
          </a:xfrm>
        </p:grpSpPr>
        <p:sp>
          <p:nvSpPr>
            <p:cNvPr id="35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6" name="Group 18"/>
          <p:cNvGrpSpPr/>
          <p:nvPr/>
        </p:nvGrpSpPr>
        <p:grpSpPr>
          <a:xfrm rot="5400000">
            <a:off x="17058112" y="79553"/>
            <a:ext cx="841991" cy="841991"/>
            <a:chOff x="0" y="0"/>
            <a:chExt cx="812800" cy="812800"/>
          </a:xfrm>
        </p:grpSpPr>
        <p:sp>
          <p:nvSpPr>
            <p:cNvPr id="37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6" name="TextBox 15"/>
          <p:cNvSpPr txBox="1"/>
          <p:nvPr/>
        </p:nvSpPr>
        <p:spPr>
          <a:xfrm>
            <a:off x="1451000" y="4227284"/>
            <a:ext cx="61984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>
                <a:latin typeface="Bookman Old Style" pitchFamily="18" charset="0"/>
              </a:rPr>
              <a:t>Key Observations</a:t>
            </a:r>
            <a:r>
              <a:rPr lang="en-US" sz="2400" b="1" smtClean="0">
                <a:latin typeface="Bookman Old Style" pitchFamily="18" charset="0"/>
              </a:rPr>
              <a:t>:</a:t>
            </a:r>
          </a:p>
          <a:p>
            <a:endParaRPr lang="en-US" sz="2400" b="1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 b="1" i="1" smtClean="0">
                <a:latin typeface="Bookman Old Style" pitchFamily="18" charset="0"/>
              </a:rPr>
              <a:t>OverTime</a:t>
            </a:r>
            <a:r>
              <a:rPr lang="en-US" sz="2400" b="1" smtClean="0">
                <a:latin typeface="Bookman Old Style" pitchFamily="18" charset="0"/>
              </a:rPr>
              <a:t> </a:t>
            </a:r>
            <a:r>
              <a:rPr lang="en-US" sz="2400">
                <a:latin typeface="Bookman Old Style" pitchFamily="18" charset="0"/>
              </a:rPr>
              <a:t>is the top attrition </a:t>
            </a:r>
            <a:r>
              <a:rPr lang="en-US" sz="2400" smtClean="0">
                <a:latin typeface="Bookman Old Style" pitchFamily="18" charset="0"/>
              </a:rPr>
              <a:t>driver</a:t>
            </a: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>
                <a:latin typeface="Bookman Old Style" pitchFamily="18" charset="0"/>
              </a:rPr>
              <a:t>Managerial relationship </a:t>
            </a:r>
            <a:r>
              <a:rPr lang="en-US" sz="2400" smtClean="0">
                <a:latin typeface="Bookman Old Style" pitchFamily="18" charset="0"/>
              </a:rPr>
              <a:t>matters</a:t>
            </a: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>
                <a:latin typeface="Bookman Old Style" pitchFamily="18" charset="0"/>
              </a:rPr>
              <a:t>Stock Option Level influences </a:t>
            </a:r>
            <a:r>
              <a:rPr lang="en-US" sz="2400" smtClean="0">
                <a:latin typeface="Bookman Old Style" pitchFamily="18" charset="0"/>
              </a:rPr>
              <a:t>retention</a:t>
            </a: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>
                <a:latin typeface="Bookman Old Style" pitchFamily="18" charset="0"/>
              </a:rPr>
              <a:t>Low Job Satisfaction signals early </a:t>
            </a:r>
            <a:r>
              <a:rPr lang="en-US" sz="2400" smtClean="0">
                <a:latin typeface="Bookman Old Style" pitchFamily="18" charset="0"/>
              </a:rPr>
              <a:t>churn</a:t>
            </a: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 smtClean="0">
                <a:latin typeface="Bookman Old Style" pitchFamily="18" charset="0"/>
              </a:rPr>
              <a:t>Single </a:t>
            </a:r>
            <a:r>
              <a:rPr lang="en-US" sz="2400">
                <a:latin typeface="Bookman Old Style" pitchFamily="18" charset="0"/>
              </a:rPr>
              <a:t>employees show higher </a:t>
            </a:r>
            <a:r>
              <a:rPr lang="en-US" sz="2400" smtClean="0">
                <a:latin typeface="Bookman Old Style" pitchFamily="18" charset="0"/>
              </a:rPr>
              <a:t>attrition</a:t>
            </a: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>
                <a:latin typeface="Bookman Old Style" pitchFamily="18" charset="0"/>
              </a:rPr>
              <a:t>Work-Life Balance is </a:t>
            </a:r>
            <a:r>
              <a:rPr lang="en-US" sz="2400" smtClean="0">
                <a:latin typeface="Bookman Old Style" pitchFamily="18" charset="0"/>
              </a:rPr>
              <a:t>also critical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 smtClean="0">
                <a:latin typeface="Bookman Old Style" pitchFamily="18" charset="0"/>
              </a:rPr>
              <a:t>Overall </a:t>
            </a:r>
            <a:r>
              <a:rPr lang="en-US" sz="2400">
                <a:latin typeface="Bookman Old Style" pitchFamily="18" charset="0"/>
              </a:rPr>
              <a:t>work experience plays a role</a:t>
            </a:r>
          </a:p>
          <a:p>
            <a:pPr marL="285750" indent="-285750">
              <a:buFont typeface="Courier New" pitchFamily="49" charset="0"/>
              <a:buChar char="o"/>
            </a:pPr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92" y="1612230"/>
            <a:ext cx="8792308" cy="795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87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95046" y="8792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5" y="2214611"/>
            <a:ext cx="3567648" cy="1100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137" y="2214611"/>
            <a:ext cx="3567648" cy="110038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477109" y="1615863"/>
            <a:ext cx="7569105" cy="7868257"/>
            <a:chOff x="-23653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-23653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133175" r="-13317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1455273" y="-1736632"/>
            <a:ext cx="94516" cy="7607037"/>
            <a:chOff x="0" y="0"/>
            <a:chExt cx="24893" cy="20034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C4DEF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5825824" y="1086289"/>
            <a:ext cx="295449" cy="1961194"/>
            <a:chOff x="0" y="0"/>
            <a:chExt cx="77814" cy="5165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456B8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6474188" y="561490"/>
            <a:ext cx="1224824" cy="12248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7086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229599" y="547239"/>
            <a:ext cx="8526135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4400" b="1" smtClean="0">
                <a:solidFill>
                  <a:srgbClr val="DEECF9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Business Recommendations</a:t>
            </a:r>
            <a:endParaRPr lang="en-US" sz="4400" b="1">
              <a:solidFill>
                <a:srgbClr val="DEECF9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58477" y="754122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rgbClr val="DEECF9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13</a:t>
            </a:r>
            <a:endParaRPr lang="en-US" sz="4940" b="1" spc="395">
              <a:solidFill>
                <a:srgbClr val="DEECF9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04184" y="3619500"/>
            <a:ext cx="1015511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Limit Overtime for Sales </a:t>
            </a: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Representatives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High attrition (88.9%) among Sales Reps with high overtime suggests a need for strict caps and shift rotation policies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/>
            </a:pPr>
            <a:endParaRPr lang="en-US" sz="2400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Address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Low Work-Life Balance in Technical Roles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Offer Lab </a:t>
            </a: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Technicians and Sales Executives with WorkLifeBalance scores of 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1–2, with </a:t>
            </a: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remote days and no-meeting blocks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/>
            </a:pPr>
            <a:endParaRPr lang="en-US" sz="2400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Intervene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Early for New Joiners (&lt;1 Year)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Introduce </a:t>
            </a: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a 90-day check-in program and assign onboarding 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buddies for first-year employees</a:t>
            </a:r>
            <a:r>
              <a:rPr lang="en-US" sz="2400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/>
            </a:pPr>
            <a:endParaRPr lang="en-US" sz="2400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Support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Recently Promoted Employees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Despite promotions, attrition is high—suggests unmet expectations. Pair promotions with career coaching and role clarity sessions.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2183735" y="2014829"/>
            <a:ext cx="7569105" cy="7868257"/>
            <a:chOff x="-23653" y="0"/>
            <a:chExt cx="6108573" cy="6350000"/>
          </a:xfrm>
        </p:grpSpPr>
        <p:sp>
          <p:nvSpPr>
            <p:cNvPr id="7" name="Freeform 7"/>
            <p:cNvSpPr/>
            <p:nvPr/>
          </p:nvSpPr>
          <p:spPr>
            <a:xfrm>
              <a:off x="-23653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124548"/>
            <a:ext cx="3567648" cy="1100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00" y="2124548"/>
            <a:ext cx="3567648" cy="110038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4272086" y="2124548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7309442" y="-1931614"/>
            <a:ext cx="94516" cy="7607037"/>
            <a:chOff x="0" y="0"/>
            <a:chExt cx="24893" cy="20034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C4DEF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2465387" y="891309"/>
            <a:ext cx="295449" cy="1961194"/>
            <a:chOff x="0" y="0"/>
            <a:chExt cx="77814" cy="5165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456B8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086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01351" y="547239"/>
            <a:ext cx="8526135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4400" b="1" smtClean="0">
                <a:solidFill>
                  <a:srgbClr val="DEECF9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Business Recommendations</a:t>
            </a:r>
            <a:endParaRPr lang="en-US" sz="4400" b="1">
              <a:solidFill>
                <a:srgbClr val="DEECF9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0948" y="3619500"/>
            <a:ext cx="1035493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LcPeriod" startAt="5"/>
            </a:pP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Retention Boost for Single Employees in Sales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Single male employees in Sales show &gt;21% attrition. Personalize engagement strategies: team-building, internal mobility, etc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 startAt="5"/>
            </a:pPr>
            <a:endParaRPr lang="en-US" sz="2400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 startAt="5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Enhance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Manager Retention Capability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"Years with Current Manager" is the 2nd most important predictor. Invest in leadership training and feedback loops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 startAt="5"/>
            </a:pPr>
            <a:endParaRPr lang="en-US" sz="2400" i="1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 startAt="5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Stock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Options as a Retention Lever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StockOptionLevel shows high predictive weight. Consider making equity-based perks part of performance discussions</a:t>
            </a:r>
            <a:r>
              <a:rPr lang="en-US" sz="2400" i="1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514350" indent="-514350">
              <a:buFont typeface="+mj-lt"/>
              <a:buAutoNum type="romanLcPeriod" startAt="5"/>
            </a:pPr>
            <a:endParaRPr lang="en-US" sz="2400" i="1">
              <a:solidFill>
                <a:schemeClr val="bg1"/>
              </a:solidFill>
              <a:latin typeface="Bookman Old Style" pitchFamily="18" charset="0"/>
            </a:endParaRPr>
          </a:p>
          <a:p>
            <a:pPr marL="514350" indent="-514350">
              <a:buFont typeface="+mj-lt"/>
              <a:buAutoNum type="romanLcPeriod" startAt="5"/>
            </a:pPr>
            <a:r>
              <a:rPr lang="en-US" sz="2400" b="1" smtClean="0">
                <a:solidFill>
                  <a:schemeClr val="bg1"/>
                </a:solidFill>
                <a:latin typeface="Bookman Old Style" pitchFamily="18" charset="0"/>
              </a:rPr>
              <a:t>Deploy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Predictive Tool in HR Systems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Bookman Old Style" pitchFamily="18" charset="0"/>
              </a:rPr>
            </a:b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Use the trained ensemble ML model to flag employees at high attrition risk and trigger retention workflows automatically.</a:t>
            </a:r>
          </a:p>
          <a:p>
            <a:endParaRPr lang="en-IN" sz="2400">
              <a:latin typeface="Bookman Old Style" pitchFamily="18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2218904" y="8792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8"/>
              <a:stretch>
                <a:fillRect l="-27939" r="-279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6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552415" y="-2622106"/>
            <a:ext cx="6058973" cy="17754600"/>
            <a:chOff x="0" y="0"/>
            <a:chExt cx="862412" cy="3147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10182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5561197" y="-3076614"/>
            <a:ext cx="7200900" cy="10287000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-4474097" y="-509429"/>
            <a:ext cx="7200900" cy="10287000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6096000" y="1481972"/>
            <a:ext cx="6854345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4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Conclusion</a:t>
            </a:r>
            <a:endParaRPr lang="en-US" sz="54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5631351" y="1421987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14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600200" y="4565627"/>
            <a:ext cx="3200400" cy="3124201"/>
            <a:chOff x="10363200" y="3619499"/>
            <a:chExt cx="3200400" cy="3124201"/>
          </a:xfrm>
        </p:grpSpPr>
        <p:sp>
          <p:nvSpPr>
            <p:cNvPr id="38" name="Oval 37"/>
            <p:cNvSpPr/>
            <p:nvPr/>
          </p:nvSpPr>
          <p:spPr>
            <a:xfrm>
              <a:off x="10363200" y="3619499"/>
              <a:ext cx="3200400" cy="312420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4377571"/>
              <a:ext cx="1676400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4646372" y="3631926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i="1">
                <a:solidFill>
                  <a:schemeClr val="bg1"/>
                </a:solidFill>
                <a:latin typeface="Bookman Old Style" pitchFamily="18" charset="0"/>
              </a:rPr>
              <a:t>Attrition isn’t random — it’s pattern-driven</a:t>
            </a:r>
            <a:r>
              <a:rPr lang="sv-SE"/>
              <a:t>.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57800" y="4653449"/>
            <a:ext cx="99704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What began with raw </a:t>
            </a:r>
            <a:r>
              <a:rPr lang="en-US" sz="2400" smtClean="0">
                <a:solidFill>
                  <a:schemeClr val="bg1"/>
                </a:solidFill>
                <a:latin typeface="Bookman Old Style" pitchFamily="18" charset="0"/>
              </a:rPr>
              <a:t>data, 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became a journey into </a:t>
            </a:r>
            <a:r>
              <a:rPr lang="en-US" sz="2400" b="1">
                <a:solidFill>
                  <a:schemeClr val="bg1"/>
                </a:solidFill>
                <a:latin typeface="Bookman Old Style" pitchFamily="18" charset="0"/>
              </a:rPr>
              <a:t>why employees leave</a:t>
            </a:r>
            <a:r>
              <a:rPr lang="en-US" sz="2400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smtClean="0">
              <a:solidFill>
                <a:schemeClr val="bg1"/>
              </a:solidFill>
              <a:latin typeface="Bookman Old Style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We explored, questioned, visualized, and finally predicted attrition</a:t>
            </a:r>
            <a:r>
              <a:rPr lang="en-US" sz="2400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smtClean="0">
              <a:solidFill>
                <a:schemeClr val="bg1"/>
              </a:solidFill>
              <a:latin typeface="Bookman Old Style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The outcome? A clear understanding of </a:t>
            </a: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who’s likely to leave and why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, backed by both logic and learning</a:t>
            </a:r>
            <a:r>
              <a:rPr lang="en-US" sz="2400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>
              <a:solidFill>
                <a:schemeClr val="bg1"/>
              </a:solidFill>
              <a:latin typeface="Bookman Old Style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Now, HR can act </a:t>
            </a:r>
            <a:r>
              <a:rPr lang="en-US" sz="2400" i="1">
                <a:solidFill>
                  <a:schemeClr val="bg1"/>
                </a:solidFill>
                <a:latin typeface="Bookman Old Style" pitchFamily="18" charset="0"/>
              </a:rPr>
              <a:t>before</a:t>
            </a:r>
            <a:r>
              <a:rPr lang="en-US" sz="2400">
                <a:solidFill>
                  <a:schemeClr val="bg1"/>
                </a:solidFill>
                <a:latin typeface="Bookman Old Style" pitchFamily="18" charset="0"/>
              </a:rPr>
              <a:t> a resignation letter hits the desk.</a:t>
            </a:r>
          </a:p>
          <a:p>
            <a:endParaRPr lang="en-IN" sz="240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838200" y="1174928"/>
            <a:ext cx="5760720" cy="8229600"/>
          </a:xfrm>
          <a:custGeom>
            <a:avLst/>
            <a:gdLst/>
            <a:ahLst/>
            <a:cxnLst/>
            <a:rect l="l" t="t" r="r" b="b"/>
            <a:pathLst>
              <a:path w="4445000" h="6350000">
                <a:moveTo>
                  <a:pt x="2222500" y="6350000"/>
                </a:moveTo>
                <a:cubicBezTo>
                  <a:pt x="995680" y="6350000"/>
                  <a:pt x="0" y="5354320"/>
                  <a:pt x="0" y="4127500"/>
                </a:cubicBezTo>
                <a:lnTo>
                  <a:pt x="0" y="2222500"/>
                </a:lnTo>
                <a:cubicBezTo>
                  <a:pt x="0" y="995680"/>
                  <a:pt x="995680" y="0"/>
                  <a:pt x="2222500" y="0"/>
                </a:cubicBezTo>
                <a:cubicBezTo>
                  <a:pt x="3449320" y="0"/>
                  <a:pt x="4445000" y="995680"/>
                  <a:pt x="4445000" y="2222500"/>
                </a:cubicBezTo>
                <a:lnTo>
                  <a:pt x="4445000" y="4127500"/>
                </a:lnTo>
                <a:cubicBezTo>
                  <a:pt x="4445000" y="5354320"/>
                  <a:pt x="3449320" y="6350000"/>
                  <a:pt x="2222500" y="6350000"/>
                </a:cubicBez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57411" r="-57411"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7224131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933466" y="-2051963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4" name="Group 13"/>
          <p:cNvGrpSpPr/>
          <p:nvPr/>
        </p:nvGrpSpPr>
        <p:grpSpPr>
          <a:xfrm>
            <a:off x="7307618" y="1566416"/>
            <a:ext cx="10105601" cy="3218557"/>
            <a:chOff x="7307618" y="1566416"/>
            <a:chExt cx="10105601" cy="3218557"/>
          </a:xfrm>
        </p:grpSpPr>
        <p:sp>
          <p:nvSpPr>
            <p:cNvPr id="11" name="Rounded Rectangle 10"/>
            <p:cNvSpPr/>
            <p:nvPr/>
          </p:nvSpPr>
          <p:spPr>
            <a:xfrm>
              <a:off x="7307618" y="1566416"/>
              <a:ext cx="10105601" cy="321855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6" name="Group 36"/>
            <p:cNvGrpSpPr/>
            <p:nvPr/>
          </p:nvGrpSpPr>
          <p:grpSpPr>
            <a:xfrm rot="5400000">
              <a:off x="7772400" y="2469767"/>
              <a:ext cx="1334733" cy="133473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</p:spPr>
          </p:sp>
        </p:grpSp>
        <p:sp>
          <p:nvSpPr>
            <p:cNvPr id="47" name="TextBox 46"/>
            <p:cNvSpPr txBox="1"/>
            <p:nvPr/>
          </p:nvSpPr>
          <p:spPr>
            <a:xfrm>
              <a:off x="9466278" y="2419505"/>
              <a:ext cx="775785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Bookman Old Style" pitchFamily="18" charset="0"/>
                  <a:ea typeface="Cambria" pitchFamily="18" charset="0"/>
                </a:rPr>
                <a:t>This project presents a comprehensive analysis of employee attrition by investigating key workplace </a:t>
              </a:r>
              <a:r>
                <a:rPr lang="en-US" sz="2800" smtClean="0">
                  <a:solidFill>
                    <a:schemeClr val="bg1"/>
                  </a:solidFill>
                  <a:latin typeface="Bookman Old Style" pitchFamily="18" charset="0"/>
                  <a:ea typeface="Cambria" pitchFamily="18" charset="0"/>
                </a:rPr>
                <a:t>factors.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47" y="-762369"/>
            <a:ext cx="16827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608012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05" y="286971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544" y="8267700"/>
            <a:ext cx="16827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7307618" y="5604397"/>
            <a:ext cx="10105601" cy="3218557"/>
            <a:chOff x="7307618" y="5604397"/>
            <a:chExt cx="10105601" cy="3218557"/>
          </a:xfrm>
        </p:grpSpPr>
        <p:sp>
          <p:nvSpPr>
            <p:cNvPr id="23" name="Rounded Rectangle 22"/>
            <p:cNvSpPr/>
            <p:nvPr/>
          </p:nvSpPr>
          <p:spPr>
            <a:xfrm>
              <a:off x="7307618" y="5604397"/>
              <a:ext cx="10105601" cy="321855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8" name="Group 38"/>
            <p:cNvGrpSpPr/>
            <p:nvPr/>
          </p:nvGrpSpPr>
          <p:grpSpPr>
            <a:xfrm rot="5400000">
              <a:off x="7817992" y="6518487"/>
              <a:ext cx="1243548" cy="1334732"/>
              <a:chOff x="1694375" y="1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694375" y="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</p:spPr>
          </p:sp>
        </p:grpSp>
        <p:sp>
          <p:nvSpPr>
            <p:cNvPr id="12" name="TextBox 11"/>
            <p:cNvSpPr txBox="1"/>
            <p:nvPr/>
          </p:nvSpPr>
          <p:spPr>
            <a:xfrm>
              <a:off x="9349081" y="6176943"/>
              <a:ext cx="7425716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Bookman Old Style" pitchFamily="18" charset="0"/>
                  <a:ea typeface="Cambria" pitchFamily="18" charset="0"/>
                </a:rPr>
                <a:t>The primary objective is not only to predict which employees are at risk of leaving but to deeply understand the drivers of attrition within an organization. </a:t>
              </a:r>
              <a:endParaRPr lang="en-IN" sz="2800">
                <a:solidFill>
                  <a:schemeClr val="bg1"/>
                </a:solidFill>
                <a:latin typeface="Bookman Old Style" pitchFamily="18" charset="0"/>
                <a:ea typeface="Cambria" pitchFamily="18" charset="0"/>
              </a:endParaRPr>
            </a:p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808892" y="1128346"/>
            <a:ext cx="5760720" cy="8229600"/>
            <a:chOff x="-4010859" y="-1111934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-4010859" y="-1111934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78294" y="4642372"/>
            <a:ext cx="3789699" cy="962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7"/>
              </a:lnSpc>
              <a:spcBef>
                <a:spcPct val="0"/>
              </a:spcBef>
            </a:pPr>
            <a:r>
              <a:rPr lang="en-US" sz="60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Overview</a:t>
            </a:r>
            <a:endParaRPr lang="en-US" sz="60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59" y="8627268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Idea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89" y="6702104"/>
            <a:ext cx="967497" cy="9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vestigation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78" y="2678797"/>
            <a:ext cx="866408" cy="8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09302" y="2357915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09302" y="1530584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27309" y="495300"/>
            <a:ext cx="8534400" cy="2295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502"/>
              </a:lnSpc>
            </a:pPr>
            <a:r>
              <a:rPr lang="en-US" sz="54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REFERENCES &amp; TOOLS USED</a:t>
            </a:r>
            <a:endParaRPr lang="en-US" sz="54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339039" y="-342900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309302" y="495300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6" name="TextBox 15"/>
          <p:cNvSpPr txBox="1"/>
          <p:nvPr/>
        </p:nvSpPr>
        <p:spPr>
          <a:xfrm>
            <a:off x="1155187" y="3138500"/>
            <a:ext cx="8814825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mtClean="0">
                <a:latin typeface="Bookman Old Style" pitchFamily="18" charset="0"/>
              </a:rPr>
              <a:t>🛠</a:t>
            </a:r>
            <a:r>
              <a:rPr lang="en-IN" sz="2400" b="1" u="sng" smtClean="0">
                <a:latin typeface="Bookman Old Style" pitchFamily="18" charset="0"/>
              </a:rPr>
              <a:t>Tools </a:t>
            </a:r>
            <a:r>
              <a:rPr lang="en-IN" sz="2400" b="1" u="sng">
                <a:latin typeface="Bookman Old Style" pitchFamily="18" charset="0"/>
              </a:rPr>
              <a:t>&amp; </a:t>
            </a:r>
            <a:r>
              <a:rPr lang="en-IN" sz="2400" b="1" u="sng" smtClean="0">
                <a:latin typeface="Bookman Old Style" pitchFamily="18" charset="0"/>
              </a:rPr>
              <a:t>Technologies</a:t>
            </a:r>
          </a:p>
          <a:p>
            <a:endParaRPr lang="en-IN" sz="2400" b="1">
              <a:latin typeface="Bookman Old Style" pitchFamily="18" charset="0"/>
            </a:endParaRPr>
          </a:p>
          <a:p>
            <a:r>
              <a:rPr lang="en-IN" sz="2400" b="1">
                <a:latin typeface="Bookman Old Style" pitchFamily="18" charset="0"/>
              </a:rPr>
              <a:t>SQL</a:t>
            </a:r>
            <a:r>
              <a:rPr lang="en-IN" sz="2400">
                <a:latin typeface="Bookman Old Style" pitchFamily="18" charset="0"/>
              </a:rPr>
              <a:t> – </a:t>
            </a:r>
            <a:r>
              <a:rPr lang="en-IN" sz="2400" i="1">
                <a:latin typeface="Bookman Old Style" pitchFamily="18" charset="0"/>
              </a:rPr>
              <a:t>Data cleaning, filtering, and calculating attrition metrics</a:t>
            </a:r>
          </a:p>
          <a:p>
            <a:r>
              <a:rPr lang="en-IN" sz="2400" b="1">
                <a:latin typeface="Bookman Old Style" pitchFamily="18" charset="0"/>
              </a:rPr>
              <a:t>Python (Jupyter Notebook)</a:t>
            </a:r>
            <a:r>
              <a:rPr lang="en-IN" sz="2400">
                <a:latin typeface="Bookman Old Style" pitchFamily="18" charset="0"/>
              </a:rPr>
              <a:t> – </a:t>
            </a:r>
            <a:r>
              <a:rPr lang="en-IN" sz="2400" i="1">
                <a:latin typeface="Bookman Old Style" pitchFamily="18" charset="0"/>
              </a:rPr>
              <a:t>Data analysis, visualization, and ML modeling</a:t>
            </a:r>
          </a:p>
          <a:p>
            <a:r>
              <a:rPr lang="en-IN" sz="2400" b="1">
                <a:latin typeface="Bookman Old Style" pitchFamily="18" charset="0"/>
              </a:rPr>
              <a:t>Libraries:</a:t>
            </a:r>
            <a:r>
              <a:rPr lang="en-IN" sz="2400">
                <a:latin typeface="Bookman Old Style" pitchFamily="18" charset="0"/>
              </a:rPr>
              <a:t> </a:t>
            </a:r>
            <a:r>
              <a:rPr lang="en-IN" sz="2400" i="1">
                <a:latin typeface="Bookman Old Style" pitchFamily="18" charset="0"/>
              </a:rPr>
              <a:t>pandas, numpy, matplotlib, seaborn, sklearn, xgboost, imblearn, joblib</a:t>
            </a:r>
          </a:p>
          <a:p>
            <a:r>
              <a:rPr lang="en-IN" sz="2400" b="1">
                <a:latin typeface="Bookman Old Style" pitchFamily="18" charset="0"/>
              </a:rPr>
              <a:t>PowerPoint</a:t>
            </a:r>
            <a:r>
              <a:rPr lang="en-IN" sz="2400">
                <a:latin typeface="Bookman Old Style" pitchFamily="18" charset="0"/>
              </a:rPr>
              <a:t> – </a:t>
            </a:r>
            <a:r>
              <a:rPr lang="en-IN" sz="2400" i="1">
                <a:latin typeface="Bookman Old Style" pitchFamily="18" charset="0"/>
              </a:rPr>
              <a:t>Project storytelling and presentation </a:t>
            </a:r>
            <a:r>
              <a:rPr lang="en-IN" sz="2400" i="1" smtClean="0">
                <a:latin typeface="Bookman Old Style" pitchFamily="18" charset="0"/>
              </a:rPr>
              <a:t>design</a:t>
            </a:r>
          </a:p>
          <a:p>
            <a:endParaRPr lang="en-IN" sz="2400" smtClean="0">
              <a:latin typeface="Bookman Old Style" pitchFamily="18" charset="0"/>
            </a:endParaRPr>
          </a:p>
          <a:p>
            <a:endParaRPr lang="en-IN" sz="2400">
              <a:latin typeface="Bookman Old Style" pitchFamily="18" charset="0"/>
            </a:endParaRPr>
          </a:p>
          <a:p>
            <a:r>
              <a:rPr lang="en-IN" sz="2400" b="1" smtClean="0">
                <a:latin typeface="Bookman Old Style" pitchFamily="18" charset="0"/>
              </a:rPr>
              <a:t>📂</a:t>
            </a:r>
            <a:r>
              <a:rPr lang="en-IN" sz="2400" b="1" u="sng" smtClean="0">
                <a:latin typeface="Bookman Old Style" pitchFamily="18" charset="0"/>
              </a:rPr>
              <a:t>Data Source</a:t>
            </a:r>
          </a:p>
          <a:p>
            <a:endParaRPr lang="en-IN" sz="2400" b="1">
              <a:latin typeface="Bookman Old Style" pitchFamily="18" charset="0"/>
            </a:endParaRPr>
          </a:p>
          <a:p>
            <a:r>
              <a:rPr lang="en-IN" sz="2400" b="1">
                <a:latin typeface="Bookman Old Style" pitchFamily="18" charset="0"/>
              </a:rPr>
              <a:t>IBM HR Analytics Employee Attrition &amp; Performance Dataset</a:t>
            </a:r>
            <a:r>
              <a:rPr lang="en-IN" sz="2400">
                <a:latin typeface="Bookman Old Style" pitchFamily="18" charset="0"/>
              </a:rPr>
              <a:t/>
            </a:r>
            <a:br>
              <a:rPr lang="en-IN" sz="2400">
                <a:latin typeface="Bookman Old Style" pitchFamily="18" charset="0"/>
              </a:rPr>
            </a:br>
            <a:r>
              <a:rPr lang="en-IN" sz="2400">
                <a:latin typeface="Bookman Old Style" pitchFamily="18" charset="0"/>
              </a:rPr>
              <a:t>Sourced from: </a:t>
            </a:r>
            <a:r>
              <a:rPr lang="en-IN" sz="2400">
                <a:latin typeface="Bookman Old Style" pitchFamily="18" charset="0"/>
                <a:hlinkClick r:id="rId4"/>
              </a:rPr>
              <a:t>Kaggle – IBM HR Dataset</a:t>
            </a:r>
            <a:endParaRPr lang="en-IN" sz="2400">
              <a:latin typeface="Bookman Old Style" pitchFamily="18" charset="0"/>
            </a:endParaRPr>
          </a:p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09302" y="2357915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09302" y="1530584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339039" y="-342900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309302" y="495300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5"/>
          <p:cNvSpPr txBox="1"/>
          <p:nvPr/>
        </p:nvSpPr>
        <p:spPr>
          <a:xfrm>
            <a:off x="932149" y="3162300"/>
            <a:ext cx="902683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THANK YOU !!</a:t>
            </a:r>
          </a:p>
          <a:p>
            <a:pPr algn="ctr"/>
            <a:endParaRPr lang="en-US" sz="200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ctr"/>
            <a:r>
              <a:rPr lang="en-US" sz="2400" i="1" smtClean="0">
                <a:latin typeface="Bookman Old Style" pitchFamily="18" charset="0"/>
              </a:rPr>
              <a:t>“Retention </a:t>
            </a:r>
            <a:r>
              <a:rPr lang="en-US" sz="2400" i="1">
                <a:latin typeface="Bookman Old Style" pitchFamily="18" charset="0"/>
              </a:rPr>
              <a:t>starts with understanding. Data helps us </a:t>
            </a:r>
            <a:r>
              <a:rPr lang="en-US" sz="2400" i="1">
                <a:latin typeface="Bookman Old Style" pitchFamily="18" charset="0"/>
              </a:rPr>
              <a:t>listen</a:t>
            </a:r>
            <a:r>
              <a:rPr lang="en-US" sz="2400" i="1" smtClean="0">
                <a:latin typeface="Bookman Old Style" pitchFamily="18" charset="0"/>
              </a:rPr>
              <a:t>.”</a:t>
            </a:r>
            <a:endParaRPr lang="en-IN" sz="2400" i="1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0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5198" y="3120306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6B8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4370" y="3120306"/>
            <a:ext cx="1867358" cy="18673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6B8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2480089" y="5526480"/>
            <a:ext cx="94516" cy="2130893"/>
            <a:chOff x="0" y="0"/>
            <a:chExt cx="24893" cy="5612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C3C5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302469" y="5526480"/>
            <a:ext cx="94516" cy="2130893"/>
            <a:chOff x="0" y="0"/>
            <a:chExt cx="24893" cy="5612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C3C5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750846" y="5349049"/>
            <a:ext cx="6573232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Simply predicting who will leave isn’t enough — we must understand </a:t>
            </a:r>
            <a:r>
              <a:rPr lang="en-US" sz="2400" b="1">
                <a:latin typeface="Bookman Old Style" pitchFamily="18" charset="0"/>
              </a:rPr>
              <a:t>why</a:t>
            </a:r>
            <a:r>
              <a:rPr lang="en-US" sz="2400">
                <a:latin typeface="Bookman Old Style" pitchFamily="18" charset="0"/>
              </a:rPr>
              <a:t> they </a:t>
            </a:r>
            <a:r>
              <a:rPr lang="en-US" sz="2400" smtClean="0">
                <a:latin typeface="Bookman Old Style" pitchFamily="18" charset="0"/>
              </a:rPr>
              <a:t>leave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400" smtClean="0">
              <a:latin typeface="Bookman Old Style" pitchFamily="18" charset="0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smtClean="0">
                <a:latin typeface="Bookman Old Style" pitchFamily="18" charset="0"/>
              </a:rPr>
              <a:t>HR </a:t>
            </a:r>
            <a:r>
              <a:rPr lang="en-US" sz="2400">
                <a:latin typeface="Bookman Old Style" pitchFamily="18" charset="0"/>
              </a:rPr>
              <a:t>teams need </a:t>
            </a:r>
            <a:r>
              <a:rPr lang="en-US" sz="2400" b="1">
                <a:latin typeface="Bookman Old Style" pitchFamily="18" charset="0"/>
              </a:rPr>
              <a:t>data-driven insights</a:t>
            </a:r>
            <a:r>
              <a:rPr lang="en-US" sz="2400">
                <a:latin typeface="Bookman Old Style" pitchFamily="18" charset="0"/>
              </a:rPr>
              <a:t> to identify risk patterns early</a:t>
            </a:r>
            <a:endParaRPr lang="en-US" sz="2174" b="1" u="none" strike="noStrike">
              <a:solidFill>
                <a:srgbClr val="101824"/>
              </a:solidFill>
              <a:latin typeface="Bookman Old Style" pitchFamily="18" charset="0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762245" y="1396201"/>
            <a:ext cx="926948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6757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Problem Statement</a:t>
            </a:r>
            <a:endParaRPr lang="en-US" sz="6757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929983" y="5327266"/>
            <a:ext cx="6071446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  <a:cs typeface="Arial" pitchFamily="34" charset="0"/>
              </a:rPr>
              <a:t>High employee attrition poses a significant challenge for </a:t>
            </a:r>
            <a:r>
              <a:rPr lang="en-US" sz="2400" smtClean="0">
                <a:latin typeface="Bookman Old Style" pitchFamily="18" charset="0"/>
                <a:cs typeface="Arial" pitchFamily="34" charset="0"/>
              </a:rPr>
              <a:t>organizations leading to</a:t>
            </a:r>
          </a:p>
          <a:p>
            <a:pPr marL="800100" lvl="1" indent="-342900">
              <a:lnSpc>
                <a:spcPts val="3057"/>
              </a:lnSpc>
              <a:spcBef>
                <a:spcPct val="0"/>
              </a:spcBef>
              <a:buFont typeface="Courier New" pitchFamily="49" charset="0"/>
              <a:buChar char="o"/>
            </a:pPr>
            <a:r>
              <a:rPr lang="en-US" sz="2400">
                <a:latin typeface="Bookman Old Style" pitchFamily="18" charset="0"/>
                <a:cs typeface="Arial" pitchFamily="34" charset="0"/>
              </a:rPr>
              <a:t>high </a:t>
            </a:r>
            <a:r>
              <a:rPr lang="en-US" sz="2400" smtClean="0">
                <a:latin typeface="Bookman Old Style" pitchFamily="18" charset="0"/>
                <a:cs typeface="Arial" pitchFamily="34" charset="0"/>
              </a:rPr>
              <a:t>costs</a:t>
            </a:r>
          </a:p>
          <a:p>
            <a:pPr marL="800100" lvl="1" indent="-342900">
              <a:lnSpc>
                <a:spcPts val="3057"/>
              </a:lnSpc>
              <a:spcBef>
                <a:spcPct val="0"/>
              </a:spcBef>
              <a:buFont typeface="Courier New" pitchFamily="49" charset="0"/>
              <a:buChar char="o"/>
            </a:pPr>
            <a:r>
              <a:rPr lang="en-US" sz="2400" smtClean="0">
                <a:latin typeface="Bookman Old Style" pitchFamily="18" charset="0"/>
                <a:cs typeface="Arial" pitchFamily="34" charset="0"/>
              </a:rPr>
              <a:t>talent </a:t>
            </a:r>
            <a:r>
              <a:rPr lang="en-US" sz="2400" smtClean="0">
                <a:latin typeface="Bookman Old Style" pitchFamily="18" charset="0"/>
                <a:cs typeface="Arial" pitchFamily="34" charset="0"/>
              </a:rPr>
              <a:t>loss</a:t>
            </a:r>
          </a:p>
          <a:p>
            <a:pPr marL="800100" lvl="1" indent="-342900">
              <a:lnSpc>
                <a:spcPts val="3057"/>
              </a:lnSpc>
              <a:spcBef>
                <a:spcPct val="0"/>
              </a:spcBef>
              <a:buFont typeface="Courier New" pitchFamily="49" charset="0"/>
              <a:buChar char="o"/>
            </a:pPr>
            <a:r>
              <a:rPr lang="en-US" sz="2400" smtClean="0">
                <a:latin typeface="Bookman Old Style" pitchFamily="18" charset="0"/>
                <a:cs typeface="Arial" pitchFamily="34" charset="0"/>
              </a:rPr>
              <a:t>and </a:t>
            </a:r>
            <a:r>
              <a:rPr lang="en-US" sz="2400">
                <a:latin typeface="Bookman Old Style" pitchFamily="18" charset="0"/>
                <a:cs typeface="Arial" pitchFamily="34" charset="0"/>
              </a:rPr>
              <a:t>business </a:t>
            </a:r>
            <a:r>
              <a:rPr lang="en-US" sz="2400" smtClean="0">
                <a:latin typeface="Bookman Old Style" pitchFamily="18" charset="0"/>
                <a:cs typeface="Arial" pitchFamily="34" charset="0"/>
              </a:rPr>
              <a:t>disruption</a:t>
            </a: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3113092" y="1303162"/>
            <a:ext cx="1224824" cy="122482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3059050" y="1533503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pic>
        <p:nvPicPr>
          <p:cNvPr id="1026" name="Picture 2" descr="Ide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49" y="344254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477" y="3534134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2735408" y="8416309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4641155" y="7341390"/>
            <a:ext cx="117418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200" b="1" smtClean="0">
                <a:latin typeface="Bookman Old Style" pitchFamily="18" charset="0"/>
              </a:rPr>
              <a:t>Goal : </a:t>
            </a:r>
            <a:r>
              <a:rPr lang="en-US" sz="2400" smtClean="0">
                <a:latin typeface="Bookman Old Style" pitchFamily="18" charset="0"/>
              </a:rPr>
              <a:t>To </a:t>
            </a:r>
            <a:r>
              <a:rPr lang="en-US" sz="2400">
                <a:latin typeface="Bookman Old Style" pitchFamily="18" charset="0"/>
              </a:rPr>
              <a:t>move beyond prediction and expose the real forces behind attrition—so organizations can respond with clarity, not guesswork.</a:t>
            </a:r>
            <a:endParaRPr lang="en-US" sz="2400" smtClean="0">
              <a:latin typeface="Bookman Old Style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337916" y="1416067"/>
            <a:ext cx="926948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6757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Goal &amp; Objective</a:t>
            </a:r>
            <a:endParaRPr lang="en-US" sz="6757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641157" y="3164723"/>
            <a:ext cx="8541443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57"/>
              </a:lnSpc>
              <a:spcBef>
                <a:spcPct val="0"/>
              </a:spcBef>
            </a:pPr>
            <a:r>
              <a:rPr lang="en-US" sz="3200" b="1" smtClean="0">
                <a:latin typeface="Bookman Old Style" pitchFamily="18" charset="0"/>
                <a:cs typeface="Arial" pitchFamily="34" charset="0"/>
              </a:rPr>
              <a:t>Objective : </a:t>
            </a:r>
          </a:p>
          <a:p>
            <a:pPr lvl="0">
              <a:lnSpc>
                <a:spcPts val="3057"/>
              </a:lnSpc>
              <a:spcBef>
                <a:spcPct val="0"/>
              </a:spcBef>
            </a:pPr>
            <a:endParaRPr lang="en-US" sz="3200" b="1" smtClean="0">
              <a:latin typeface="Bookman Old Style" pitchFamily="18" charset="0"/>
              <a:cs typeface="Arial" pitchFamily="34" charset="0"/>
            </a:endParaRP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Map attrition patterns using real HR data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Identify the factors that silently drive </a:t>
            </a:r>
            <a:r>
              <a:rPr lang="en-US" sz="2400" smtClean="0">
                <a:latin typeface="Bookman Old Style" pitchFamily="18" charset="0"/>
              </a:rPr>
              <a:t>churn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smtClean="0">
                <a:latin typeface="Bookman Old Style" pitchFamily="18" charset="0"/>
              </a:rPr>
              <a:t>Not </a:t>
            </a:r>
            <a:r>
              <a:rPr lang="en-US" sz="2400">
                <a:latin typeface="Bookman Old Style" pitchFamily="18" charset="0"/>
              </a:rPr>
              <a:t>just count leavers, but explore </a:t>
            </a:r>
            <a:r>
              <a:rPr lang="en-US" sz="2400" i="1">
                <a:latin typeface="Bookman Old Style" pitchFamily="18" charset="0"/>
              </a:rPr>
              <a:t>why they left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smtClean="0">
                <a:latin typeface="Bookman Old Style" pitchFamily="18" charset="0"/>
              </a:rPr>
              <a:t>Visualize trends that numbers alone can’t reveal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Predict future attrition using </a:t>
            </a:r>
            <a:r>
              <a:rPr lang="en-US" sz="2400" smtClean="0">
                <a:latin typeface="Bookman Old Style" pitchFamily="18" charset="0"/>
              </a:rPr>
              <a:t>ML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Guide HR with insights they can act on</a:t>
            </a:r>
          </a:p>
          <a:p>
            <a:pPr marL="342900" lvl="0" indent="-342900">
              <a:lnSpc>
                <a:spcPts val="3057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2400" smtClean="0">
              <a:latin typeface="Bookman Old Style" pitchFamily="18" charset="0"/>
              <a:cs typeface="Arial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3113092" y="1303162"/>
            <a:ext cx="1224824" cy="122482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3059050" y="1533503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02</a:t>
            </a:r>
            <a:endParaRPr lang="en-US" sz="4940" b="1" spc="395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093625" y="7008729"/>
            <a:ext cx="1295400" cy="1254731"/>
            <a:chOff x="14187854" y="4758762"/>
            <a:chExt cx="1295400" cy="1254731"/>
          </a:xfrm>
        </p:grpSpPr>
        <p:sp>
          <p:nvSpPr>
            <p:cNvPr id="46" name="Oval 45"/>
            <p:cNvSpPr/>
            <p:nvPr/>
          </p:nvSpPr>
          <p:spPr>
            <a:xfrm>
              <a:off x="14187854" y="4758762"/>
              <a:ext cx="1295400" cy="12547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2" descr="Target 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0676" y="4953674"/>
              <a:ext cx="755692" cy="7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093625" y="3031220"/>
            <a:ext cx="1295400" cy="1254731"/>
            <a:chOff x="14173200" y="2831616"/>
            <a:chExt cx="1295400" cy="1254731"/>
          </a:xfrm>
        </p:grpSpPr>
        <p:sp>
          <p:nvSpPr>
            <p:cNvPr id="28" name="Oval 27"/>
            <p:cNvSpPr/>
            <p:nvPr/>
          </p:nvSpPr>
          <p:spPr>
            <a:xfrm>
              <a:off x="14173200" y="2831616"/>
              <a:ext cx="1295400" cy="12547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52" name="Picture 4" descr="Checklist 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0376" y="3096289"/>
              <a:ext cx="725383" cy="72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93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007819" y="966969"/>
            <a:ext cx="8739331" cy="885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5400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Dataset Description</a:t>
            </a:r>
            <a:endParaRPr lang="en-US" sz="5400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6223" y="3114290"/>
            <a:ext cx="880028" cy="67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spc="320">
                <a:solidFill>
                  <a:srgbClr val="C4DEF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5167" y="4598524"/>
            <a:ext cx="880028" cy="67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spc="320">
                <a:solidFill>
                  <a:srgbClr val="C4DEF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9705" y="6162289"/>
            <a:ext cx="880028" cy="67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spc="320">
                <a:solidFill>
                  <a:srgbClr val="C4DEF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4242" y="7726704"/>
            <a:ext cx="880028" cy="67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spc="320">
                <a:solidFill>
                  <a:srgbClr val="C4DEF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574814" y="-388753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2132769" y="835458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2092509" y="1048754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03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44025"/>
              </p:ext>
            </p:extLst>
          </p:nvPr>
        </p:nvGraphicFramePr>
        <p:xfrm>
          <a:off x="3185195" y="2434068"/>
          <a:ext cx="9861430" cy="406345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930715"/>
                <a:gridCol w="4930715"/>
              </a:tblGrid>
              <a:tr h="460871">
                <a:tc>
                  <a:txBody>
                    <a:bodyPr/>
                    <a:lstStyle/>
                    <a:p>
                      <a:r>
                        <a:rPr lang="en-IN" sz="2000" smtClean="0"/>
                        <a:t>Aspect</a:t>
                      </a:r>
                      <a:endParaRPr lang="en-IN" sz="2000" b="1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smtClean="0"/>
                        <a:t>Details</a:t>
                      </a:r>
                      <a:endParaRPr lang="en-IN" sz="2000" b="1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  <a:tr h="806525">
                <a:tc>
                  <a:txBody>
                    <a:bodyPr/>
                    <a:lstStyle/>
                    <a:p>
                      <a:r>
                        <a:rPr lang="en-IN" sz="2000"/>
                        <a:t>Source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IBM HR Analytics Employee Attrition Dataset</a:t>
                      </a:r>
                      <a:endParaRPr lang="en-US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  <a:tr h="460871">
                <a:tc>
                  <a:txBody>
                    <a:bodyPr/>
                    <a:lstStyle/>
                    <a:p>
                      <a:r>
                        <a:rPr lang="en-IN" sz="2000"/>
                        <a:t>Total Records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1,470 employees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  <a:tr h="460871">
                <a:tc>
                  <a:txBody>
                    <a:bodyPr/>
                    <a:lstStyle/>
                    <a:p>
                      <a:r>
                        <a:rPr lang="en-IN" sz="2000"/>
                        <a:t>Target Variable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Attrition (Yes / No)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  <a:tr h="460871">
                <a:tc>
                  <a:txBody>
                    <a:bodyPr/>
                    <a:lstStyle/>
                    <a:p>
                      <a:r>
                        <a:rPr lang="en-IN" sz="2000" smtClean="0"/>
                        <a:t>Count</a:t>
                      </a:r>
                      <a:r>
                        <a:rPr lang="en-IN" sz="2000" baseline="0" smtClean="0"/>
                        <a:t> </a:t>
                      </a:r>
                      <a:r>
                        <a:rPr lang="en-IN" sz="2000" smtClean="0"/>
                        <a:t>of </a:t>
                      </a:r>
                      <a:r>
                        <a:rPr lang="en-IN" sz="2000"/>
                        <a:t>Features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35 columns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  <a:tr h="1413441">
                <a:tc>
                  <a:txBody>
                    <a:bodyPr/>
                    <a:lstStyle/>
                    <a:p>
                      <a:r>
                        <a:rPr lang="en-IN" sz="2000"/>
                        <a:t>Key Categories</a:t>
                      </a:r>
                      <a:endParaRPr lang="en-IN" sz="2000">
                        <a:latin typeface="Bookman Old Styl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000" smtClean="0"/>
                        <a:t>Demographics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000" smtClean="0"/>
                        <a:t>Job Role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000" smtClean="0"/>
                        <a:t>Income &amp; Satisfaction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000" smtClean="0"/>
                        <a:t>Work Habits</a:t>
                      </a:r>
                      <a:endParaRPr lang="en-US" sz="2000" smtClean="0">
                        <a:latin typeface="Bookman Old Style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5" y="7124567"/>
            <a:ext cx="16631329" cy="2389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464488" y="930324"/>
            <a:ext cx="9307904" cy="727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59"/>
              </a:lnSpc>
              <a:spcBef>
                <a:spcPct val="0"/>
              </a:spcBef>
            </a:pPr>
            <a:r>
              <a:rPr lang="en-US" sz="4965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Attrition Rates Analysis</a:t>
            </a:r>
            <a:endParaRPr lang="en-US" sz="4965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3177778" y="681729"/>
            <a:ext cx="1224824" cy="1224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062067" y="854085"/>
            <a:ext cx="1456246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05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76176" y="2066886"/>
            <a:ext cx="12163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Bookman Old Style" pitchFamily="18" charset="0"/>
              </a:rPr>
              <a:t>Using SQL, we analyzed how attrition rates vary across key employee attributes</a:t>
            </a:r>
            <a:endParaRPr lang="en-IN" sz="2400"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57521" y="9074589"/>
            <a:ext cx="8541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Bookman Old Style" pitchFamily="18" charset="0"/>
              </a:rPr>
              <a:t>Employees working </a:t>
            </a:r>
            <a:r>
              <a:rPr lang="en-US" sz="2400" b="1">
                <a:latin typeface="Bookman Old Style" pitchFamily="18" charset="0"/>
              </a:rPr>
              <a:t>overtime </a:t>
            </a:r>
            <a:r>
              <a:rPr lang="en-US" sz="2400">
                <a:latin typeface="Bookman Old Style" pitchFamily="18" charset="0"/>
              </a:rPr>
              <a:t>had </a:t>
            </a:r>
            <a:r>
              <a:rPr lang="en-US" sz="2400" b="1">
                <a:latin typeface="Bookman Old Style" pitchFamily="18" charset="0"/>
              </a:rPr>
              <a:t>3x</a:t>
            </a:r>
            <a:r>
              <a:rPr lang="en-US" sz="2400">
                <a:latin typeface="Bookman Old Style" pitchFamily="18" charset="0"/>
              </a:rPr>
              <a:t> higher attrition</a:t>
            </a:r>
            <a:endParaRPr lang="en-IN" sz="2400"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93888" y="5620718"/>
            <a:ext cx="8310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Bookman Old Style" pitchFamily="18" charset="0"/>
              </a:rPr>
              <a:t>Sales </a:t>
            </a:r>
            <a:r>
              <a:rPr lang="en-US" sz="2400" smtClean="0">
                <a:latin typeface="Bookman Old Style" pitchFamily="18" charset="0"/>
              </a:rPr>
              <a:t>Representatives and </a:t>
            </a:r>
            <a:r>
              <a:rPr lang="en-US" sz="2400">
                <a:latin typeface="Bookman Old Style" pitchFamily="18" charset="0"/>
              </a:rPr>
              <a:t>Lab </a:t>
            </a:r>
            <a:r>
              <a:rPr lang="en-US" sz="2400" smtClean="0">
                <a:latin typeface="Bookman Old Style" pitchFamily="18" charset="0"/>
              </a:rPr>
              <a:t>Technicians showed </a:t>
            </a:r>
            <a:r>
              <a:rPr lang="en-US" sz="2400" b="1">
                <a:latin typeface="Bookman Old Style" pitchFamily="18" charset="0"/>
              </a:rPr>
              <a:t>highest churn</a:t>
            </a:r>
            <a:endParaRPr lang="en-IN" sz="240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6290" y="9074589"/>
            <a:ext cx="789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Bookman Old Style" pitchFamily="18" charset="0"/>
              </a:rPr>
              <a:t>Younger employees </a:t>
            </a:r>
            <a:r>
              <a:rPr lang="en-US" sz="2400">
                <a:latin typeface="Bookman Old Style" pitchFamily="18" charset="0"/>
              </a:rPr>
              <a:t>(&lt;30) showed highest attrition</a:t>
            </a:r>
            <a:endParaRPr lang="en-IN" sz="2400"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98739" y="4941317"/>
            <a:ext cx="7506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Bookman Old Style" pitchFamily="18" charset="0"/>
              </a:rPr>
              <a:t>Attrition was highest</a:t>
            </a:r>
            <a:r>
              <a:rPr lang="en-US" sz="2400" b="1">
                <a:latin typeface="Bookman Old Style" pitchFamily="18" charset="0"/>
              </a:rPr>
              <a:t> </a:t>
            </a:r>
            <a:r>
              <a:rPr lang="en-US" sz="2400" smtClean="0">
                <a:latin typeface="Bookman Old Style" pitchFamily="18" charset="0"/>
              </a:rPr>
              <a:t>with</a:t>
            </a:r>
            <a:r>
              <a:rPr lang="en-US" sz="2400" b="1" smtClean="0">
                <a:latin typeface="Bookman Old Style" pitchFamily="18" charset="0"/>
              </a:rPr>
              <a:t> </a:t>
            </a:r>
            <a:r>
              <a:rPr lang="en-US" sz="2400" smtClean="0">
                <a:latin typeface="Bookman Old Style" pitchFamily="18" charset="0"/>
              </a:rPr>
              <a:t>Low or Medium </a:t>
            </a:r>
            <a:r>
              <a:rPr lang="en-US" sz="2400" b="1" smtClean="0">
                <a:latin typeface="Bookman Old Style" pitchFamily="18" charset="0"/>
              </a:rPr>
              <a:t>WorkLifeBalance </a:t>
            </a:r>
            <a:endParaRPr lang="en-IN" sz="2400">
              <a:latin typeface="Bookman Old Style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85099" y="2613336"/>
            <a:ext cx="7619828" cy="1681618"/>
            <a:chOff x="1219200" y="2756155"/>
            <a:chExt cx="7619828" cy="168161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56155"/>
              <a:ext cx="7619828" cy="168161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6320944" y="3009900"/>
              <a:ext cx="10668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368284" y="6978249"/>
            <a:ext cx="8111256" cy="1533622"/>
            <a:chOff x="9414165" y="7127944"/>
            <a:chExt cx="8571476" cy="153362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165" y="7127944"/>
              <a:ext cx="8571476" cy="153362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14887707" y="7554560"/>
              <a:ext cx="10668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593888" y="2586750"/>
            <a:ext cx="7885652" cy="2938443"/>
            <a:chOff x="9593888" y="2586750"/>
            <a:chExt cx="7885652" cy="293844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888" y="2586750"/>
              <a:ext cx="7885652" cy="293844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5011400" y="2895600"/>
              <a:ext cx="1419093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95406" y="6955768"/>
            <a:ext cx="7720084" cy="1959583"/>
            <a:chOff x="1005304" y="5935172"/>
            <a:chExt cx="7720084" cy="19595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4" y="5935172"/>
              <a:ext cx="7720084" cy="1959583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6248400" y="6252575"/>
              <a:ext cx="10668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9163050" y="2528551"/>
            <a:ext cx="0" cy="7370246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50928" y="6591300"/>
            <a:ext cx="17234713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8150" y="1432247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319193" y="472820"/>
            <a:ext cx="7594311" cy="7594311"/>
            <a:chOff x="-315828" y="-51155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-315828" y="-5115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1312" y="3368482"/>
            <a:ext cx="4267200" cy="280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6073" b="1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Combined Feature Insights</a:t>
            </a:r>
            <a:endParaRPr lang="en-US" sz="6073" b="1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7323614" y="2066886"/>
            <a:ext cx="5754080" cy="8220114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80181" y="1906229"/>
            <a:ext cx="1224824" cy="1224824"/>
            <a:chOff x="-735780" y="1783327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-735780" y="178332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28700" y="2098644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spc="395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06</a:t>
            </a:r>
            <a:endParaRPr lang="en-US" sz="4940" b="1" spc="395">
              <a:solidFill>
                <a:schemeClr val="tx2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43600" y="3771900"/>
            <a:ext cx="11944064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headEnd type="oval" w="med" len="med"/>
            <a:tailEnd type="oval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95900" y="8106626"/>
            <a:ext cx="12591764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headEnd type="oval" w="med" len="med"/>
            <a:tailEnd type="oval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0800000" flipH="1" flipV="1">
            <a:off x="4833292" y="798233"/>
            <a:ext cx="55160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Bookman Old Style" pitchFamily="18" charset="0"/>
              </a:rPr>
              <a:t>Female employees in HR have the </a:t>
            </a:r>
            <a:r>
              <a:rPr lang="en-US" sz="2400" b="1">
                <a:latin typeface="Bookman Old Style" pitchFamily="18" charset="0"/>
              </a:rPr>
              <a:t>highest attrition rate: 30</a:t>
            </a:r>
            <a:r>
              <a:rPr lang="en-US" sz="2400" b="1" smtClean="0">
                <a:latin typeface="Bookman Old Style" pitchFamily="18" charset="0"/>
              </a:rPr>
              <a:t>%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Bookman Old Style" pitchFamily="18" charset="0"/>
              </a:rPr>
              <a:t>Followed by </a:t>
            </a:r>
            <a:r>
              <a:rPr lang="en-US" sz="2400" smtClean="0">
                <a:latin typeface="Bookman Old Style" pitchFamily="18" charset="0"/>
              </a:rPr>
              <a:t>Male and then Female </a:t>
            </a:r>
            <a:r>
              <a:rPr lang="en-US" sz="2400">
                <a:latin typeface="Bookman Old Style" pitchFamily="18" charset="0"/>
              </a:rPr>
              <a:t>Sales </a:t>
            </a:r>
            <a:r>
              <a:rPr lang="en-US" sz="2400" smtClean="0">
                <a:latin typeface="Bookman Old Style" pitchFamily="18" charset="0"/>
              </a:rPr>
              <a:t>employees.</a:t>
            </a:r>
            <a:endParaRPr lang="en-US" sz="2400">
              <a:latin typeface="Bookman Old Style" pitchFamily="18" charset="0"/>
            </a:endParaRPr>
          </a:p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052019" y="4053741"/>
            <a:ext cx="5234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Bookman Old Style" pitchFamily="18" charset="0"/>
              </a:rPr>
              <a:t>Attrition among </a:t>
            </a:r>
            <a:r>
              <a:rPr lang="en-US" sz="2400" b="1">
                <a:latin typeface="Bookman Old Style" pitchFamily="18" charset="0"/>
              </a:rPr>
              <a:t>Sales Reps with high WLB (4)</a:t>
            </a:r>
            <a:r>
              <a:rPr lang="en-US" sz="2400">
                <a:latin typeface="Bookman Old Style" pitchFamily="18" charset="0"/>
              </a:rPr>
              <a:t> is shockingly </a:t>
            </a:r>
            <a:r>
              <a:rPr lang="en-US" sz="2400" b="1">
                <a:latin typeface="Bookman Old Style" pitchFamily="18" charset="0"/>
              </a:rPr>
              <a:t>88.9%</a:t>
            </a:r>
            <a:r>
              <a:rPr lang="en-US" sz="2400">
                <a:latin typeface="Bookman Old Style" pitchFamily="18" charset="0"/>
              </a:rPr>
              <a:t> — likely due to small sample or </a:t>
            </a:r>
            <a:r>
              <a:rPr lang="en-US" sz="2400" smtClean="0">
                <a:latin typeface="Bookman Old Style" pitchFamily="18" charset="0"/>
              </a:rPr>
              <a:t>misperception.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Bookman Old Styl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Bookman Old Style" pitchFamily="18" charset="0"/>
              </a:rPr>
              <a:t>Employees in </a:t>
            </a:r>
            <a:r>
              <a:rPr lang="en-US" sz="2400" smtClean="0">
                <a:latin typeface="Bookman Old Style" pitchFamily="18" charset="0"/>
              </a:rPr>
              <a:t>Low or Medium </a:t>
            </a:r>
            <a:r>
              <a:rPr lang="en-US" sz="2400" b="1" smtClean="0">
                <a:latin typeface="Bookman Old Style" pitchFamily="18" charset="0"/>
              </a:rPr>
              <a:t>WLB </a:t>
            </a:r>
            <a:r>
              <a:rPr lang="en-US" sz="2400" smtClean="0">
                <a:latin typeface="Bookman Old Style" pitchFamily="18" charset="0"/>
              </a:rPr>
              <a:t>zones </a:t>
            </a:r>
            <a:r>
              <a:rPr lang="en-US" sz="2400">
                <a:latin typeface="Bookman Old Style" pitchFamily="18" charset="0"/>
              </a:rPr>
              <a:t>across Sales and Lab roles face </a:t>
            </a:r>
            <a:r>
              <a:rPr lang="en-US" sz="2400" b="1">
                <a:latin typeface="Bookman Old Style" pitchFamily="18" charset="0"/>
              </a:rPr>
              <a:t>33–70</a:t>
            </a:r>
            <a:r>
              <a:rPr lang="en-US" sz="2400" b="1" smtClean="0">
                <a:latin typeface="Bookman Old Style" pitchFamily="18" charset="0"/>
              </a:rPr>
              <a:t>% attrition</a:t>
            </a:r>
            <a:r>
              <a:rPr lang="en-IN" sz="2400" smtClean="0">
                <a:latin typeface="Bookman Old Style" pitchFamily="18" charset="0"/>
              </a:rPr>
              <a:t>.</a:t>
            </a:r>
            <a:endParaRPr lang="en-US" sz="240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39589" y="6713978"/>
            <a:ext cx="7248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>
                <a:latin typeface="Bookman Old Style" pitchFamily="18" charset="0"/>
              </a:rPr>
              <a:t>Work-Life Balance matters — but job expectations may override it in some roles.</a:t>
            </a:r>
          </a:p>
          <a:p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81001" y="8298873"/>
            <a:ext cx="9906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Bookman Old Style" pitchFamily="18" charset="0"/>
              </a:rPr>
              <a:t>Employees with </a:t>
            </a:r>
            <a:r>
              <a:rPr lang="en-US" sz="2400" b="1">
                <a:latin typeface="Bookman Old Style" pitchFamily="18" charset="0"/>
              </a:rPr>
              <a:t>&lt;1 year</a:t>
            </a:r>
            <a:r>
              <a:rPr lang="en-US" sz="2400">
                <a:latin typeface="Bookman Old Style" pitchFamily="18" charset="0"/>
              </a:rPr>
              <a:t> at the company show </a:t>
            </a:r>
            <a:r>
              <a:rPr lang="en-US" sz="2400" b="1">
                <a:latin typeface="Bookman Old Style" pitchFamily="18" charset="0"/>
              </a:rPr>
              <a:t>36% </a:t>
            </a:r>
            <a:r>
              <a:rPr lang="en-US" sz="2400" b="1" smtClean="0">
                <a:latin typeface="Bookman Old Style" pitchFamily="18" charset="0"/>
              </a:rPr>
              <a:t>attrition</a:t>
            </a:r>
            <a:r>
              <a:rPr lang="en-US" sz="2400" smtClean="0">
                <a:latin typeface="Bookman Old Style" pitchFamily="18" charset="0"/>
              </a:rPr>
              <a:t>.</a:t>
            </a:r>
          </a:p>
          <a:p>
            <a:endParaRPr lang="en-US"/>
          </a:p>
          <a:p>
            <a:pPr algn="r"/>
            <a:r>
              <a:rPr lang="en-US" sz="2200" i="1" smtClean="0">
                <a:latin typeface="Bookman Old Style" pitchFamily="18" charset="0"/>
              </a:rPr>
              <a:t>Early </a:t>
            </a:r>
            <a:r>
              <a:rPr lang="en-US" sz="2200" i="1">
                <a:latin typeface="Bookman Old Style" pitchFamily="18" charset="0"/>
              </a:rPr>
              <a:t>attrition signals issues in onboarding, expectation mismatch, or culture fit.</a:t>
            </a:r>
          </a:p>
          <a:p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>
            <a:off x="10363200" y="562875"/>
            <a:ext cx="7596318" cy="2568178"/>
            <a:chOff x="10363200" y="562875"/>
            <a:chExt cx="7596318" cy="256817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0" y="562875"/>
              <a:ext cx="7596318" cy="256817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15763958" y="958245"/>
              <a:ext cx="1143000" cy="4035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6764000" y="1485900"/>
              <a:ext cx="762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16764000" y="1846964"/>
              <a:ext cx="762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0363200" y="4053742"/>
            <a:ext cx="7624027" cy="2346326"/>
            <a:chOff x="9474542" y="4053742"/>
            <a:chExt cx="8512685" cy="234632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4542" y="4053742"/>
              <a:ext cx="8512685" cy="2346326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15683037" y="4457700"/>
              <a:ext cx="1304842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16620278" y="4914900"/>
              <a:ext cx="614321" cy="1333500"/>
            </a:xfrm>
            <a:prstGeom prst="rightBrac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328564" y="8496300"/>
            <a:ext cx="7559100" cy="1082464"/>
            <a:chOff x="10328564" y="8496300"/>
            <a:chExt cx="7559100" cy="108246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8564" y="8496300"/>
              <a:ext cx="7559100" cy="1082464"/>
            </a:xfrm>
            <a:prstGeom prst="rect">
              <a:avLst/>
            </a:prstGeom>
          </p:spPr>
        </p:pic>
        <p:sp>
          <p:nvSpPr>
            <p:cNvPr id="42" name="Oval 41"/>
            <p:cNvSpPr/>
            <p:nvPr/>
          </p:nvSpPr>
          <p:spPr>
            <a:xfrm>
              <a:off x="15301107" y="8923585"/>
              <a:ext cx="1304842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5968" y="561061"/>
            <a:ext cx="6060831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400" b="1" smtClean="0">
                <a:solidFill>
                  <a:srgbClr val="101824"/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Visual Exploration</a:t>
            </a:r>
            <a:endParaRPr lang="en-US" sz="5400" b="1">
              <a:solidFill>
                <a:srgbClr val="101824"/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130153" y="1500081"/>
            <a:ext cx="2156928" cy="96861"/>
            <a:chOff x="0" y="0"/>
            <a:chExt cx="511763" cy="4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0182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05796" y="640073"/>
            <a:ext cx="1224824" cy="12248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90085" y="811292"/>
            <a:ext cx="1456246" cy="8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5400" b="1" spc="395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  <a:ea typeface="HK Grotesk Bold"/>
                <a:cs typeface="HK Grotesk Bold"/>
                <a:sym typeface="HK Grotesk Bold"/>
              </a:rPr>
              <a:t>07</a:t>
            </a:r>
            <a:endParaRPr lang="en-US" sz="5400" b="1" spc="395">
              <a:solidFill>
                <a:schemeClr val="accent1">
                  <a:lumMod val="50000"/>
                </a:schemeClr>
              </a:solidFill>
              <a:latin typeface="Bookman Old Style" pitchFamily="18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15" y="1220186"/>
            <a:ext cx="9042766" cy="555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4" y="3172940"/>
            <a:ext cx="7857531" cy="507159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686799" y="811292"/>
            <a:ext cx="0" cy="8767472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38846" y="6892603"/>
            <a:ext cx="8320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Bookman Old Style" pitchFamily="18" charset="0"/>
              </a:rPr>
              <a:t>Sales</a:t>
            </a:r>
            <a:r>
              <a:rPr lang="en-US" sz="2800" i="1">
                <a:latin typeface="Bookman Old Style" pitchFamily="18" charset="0"/>
              </a:rPr>
              <a:t> </a:t>
            </a:r>
            <a:r>
              <a:rPr lang="en-US" sz="2800" b="1" i="1">
                <a:latin typeface="Bookman Old Style" pitchFamily="18" charset="0"/>
              </a:rPr>
              <a:t>Representatives</a:t>
            </a:r>
            <a:r>
              <a:rPr lang="en-US" sz="2800" i="1">
                <a:latin typeface="Bookman Old Style" pitchFamily="18" charset="0"/>
              </a:rPr>
              <a:t> and </a:t>
            </a:r>
            <a:r>
              <a:rPr lang="en-US" sz="2800" b="1" i="1">
                <a:latin typeface="Bookman Old Style" pitchFamily="18" charset="0"/>
              </a:rPr>
              <a:t>Lab Technicians </a:t>
            </a:r>
            <a:r>
              <a:rPr lang="en-US" sz="2800" i="1">
                <a:latin typeface="Bookman Old Style" pitchFamily="18" charset="0"/>
              </a:rPr>
              <a:t>show the highest attrition risk among all roles.</a:t>
            </a:r>
            <a:endParaRPr lang="en-IN" sz="2800" i="1"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5796" y="8624657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ookman Old Style" pitchFamily="18" charset="0"/>
              </a:rPr>
              <a:t>Employees working </a:t>
            </a:r>
            <a:r>
              <a:rPr lang="en-US" sz="2800" b="1" i="1">
                <a:latin typeface="Bookman Old Style" pitchFamily="18" charset="0"/>
              </a:rPr>
              <a:t>overtime</a:t>
            </a:r>
            <a:r>
              <a:rPr lang="en-US" sz="2800" i="1">
                <a:latin typeface="Bookman Old Style" pitchFamily="18" charset="0"/>
              </a:rPr>
              <a:t> are nearly </a:t>
            </a:r>
            <a:r>
              <a:rPr lang="en-US" sz="2800" b="1" i="1">
                <a:latin typeface="Bookman Old Style" pitchFamily="18" charset="0"/>
              </a:rPr>
              <a:t>3x</a:t>
            </a:r>
            <a:r>
              <a:rPr lang="en-US" sz="2800" i="1">
                <a:latin typeface="Bookman Old Style" pitchFamily="18" charset="0"/>
              </a:rPr>
              <a:t> more likely to leave the organization.</a:t>
            </a:r>
            <a:endParaRPr lang="en-IN" sz="2800" i="1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67400"/>
            <a:ext cx="4419599" cy="403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7968"/>
            <a:ext cx="7342240" cy="4182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442257"/>
            <a:ext cx="7696200" cy="41678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715375" y="213946"/>
            <a:ext cx="0" cy="96920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4799" y="5676900"/>
            <a:ext cx="8410576" cy="57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11240" y="4677960"/>
            <a:ext cx="7429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latin typeface="Bookman Old Style" pitchFamily="18" charset="0"/>
              </a:rPr>
              <a:t>Younger employees </a:t>
            </a:r>
            <a:r>
              <a:rPr lang="en-US" sz="2400" i="1">
                <a:latin typeface="Bookman Old Style" pitchFamily="18" charset="0"/>
              </a:rPr>
              <a:t>(early in their career) are more prone to attrition.</a:t>
            </a:r>
            <a:endParaRPr lang="en-IN" sz="2400" i="1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29700" y="4692614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>
                <a:latin typeface="Bookman Old Style" pitchFamily="18" charset="0"/>
              </a:rPr>
              <a:t>Employees </a:t>
            </a:r>
            <a:r>
              <a:rPr lang="en-US" sz="2400" b="1" i="1">
                <a:latin typeface="Bookman Old Style" pitchFamily="18" charset="0"/>
              </a:rPr>
              <a:t>recently promoted </a:t>
            </a:r>
            <a:r>
              <a:rPr lang="en-US" sz="2400" i="1">
                <a:latin typeface="Bookman Old Style" pitchFamily="18" charset="0"/>
              </a:rPr>
              <a:t>have the highest </a:t>
            </a:r>
            <a:r>
              <a:rPr lang="en-US" sz="2400" i="1" smtClean="0">
                <a:latin typeface="Bookman Old Style" pitchFamily="18" charset="0"/>
              </a:rPr>
              <a:t>attrition.</a:t>
            </a:r>
            <a:endParaRPr lang="en-IN" sz="2400" i="1"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7800" y="6402140"/>
            <a:ext cx="2782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>
                <a:latin typeface="Bookman Old Style" pitchFamily="18" charset="0"/>
              </a:rPr>
              <a:t>Attrition is more common among employees with </a:t>
            </a:r>
            <a:r>
              <a:rPr lang="en-US" sz="2400" b="1" i="1">
                <a:latin typeface="Bookman Old Style" pitchFamily="18" charset="0"/>
              </a:rPr>
              <a:t>lower income </a:t>
            </a:r>
            <a:r>
              <a:rPr lang="en-US" sz="2400" i="1">
                <a:latin typeface="Bookman Old Style" pitchFamily="18" charset="0"/>
              </a:rPr>
              <a:t>levels</a:t>
            </a:r>
            <a:r>
              <a:rPr lang="en-US" sz="2400">
                <a:latin typeface="Bookman Old Style" pitchFamily="18" charset="0"/>
              </a:rPr>
              <a:t>.</a:t>
            </a:r>
            <a:endParaRPr lang="en-IN" sz="2400"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02616" y="5468707"/>
            <a:ext cx="80859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IN" sz="2400" b="1" i="1" smtClean="0">
                <a:latin typeface="Bookman Old Style" pitchFamily="18" charset="0"/>
              </a:rPr>
              <a:t>Promotion isn’t Retention</a:t>
            </a:r>
          </a:p>
          <a:p>
            <a:pPr lvl="1"/>
            <a:r>
              <a:rPr lang="en-IN" sz="2400" smtClean="0">
                <a:latin typeface="Bookman Old Style" pitchFamily="18" charset="0"/>
              </a:rPr>
              <a:t>Employees may leave even after promotion –</a:t>
            </a:r>
          </a:p>
          <a:p>
            <a:endParaRPr lang="en-US" sz="240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i="1">
                <a:latin typeface="Bookman Old Style" pitchFamily="18" charset="0"/>
              </a:rPr>
              <a:t>Burnout</a:t>
            </a:r>
            <a:r>
              <a:rPr lang="en-US" sz="2400">
                <a:latin typeface="Bookman Old Style" pitchFamily="18" charset="0"/>
              </a:rPr>
              <a:t> from long periods of overperformance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i="1">
                <a:latin typeface="Bookman Old Style" pitchFamily="18" charset="0"/>
              </a:rPr>
              <a:t>Mismatch</a:t>
            </a:r>
            <a:r>
              <a:rPr lang="en-US" sz="2400">
                <a:latin typeface="Bookman Old Style" pitchFamily="18" charset="0"/>
              </a:rPr>
              <a:t> between expectations and new role responsibilities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i="1">
                <a:latin typeface="Bookman Old Style" pitchFamily="18" charset="0"/>
              </a:rPr>
              <a:t>Inadequate pay raise </a:t>
            </a:r>
            <a:r>
              <a:rPr lang="en-US" sz="2400">
                <a:latin typeface="Bookman Old Style" pitchFamily="18" charset="0"/>
              </a:rPr>
              <a:t>or perceived lack of </a:t>
            </a:r>
            <a:r>
              <a:rPr lang="en-US" sz="2400" smtClean="0">
                <a:latin typeface="Bookman Old Style" pitchFamily="18" charset="0"/>
              </a:rPr>
              <a:t>value</a:t>
            </a:r>
            <a:endParaRPr lang="en-US" sz="2400">
              <a:latin typeface="Bookman Old Style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>
                <a:latin typeface="Bookman Old Style" pitchFamily="18" charset="0"/>
              </a:rPr>
              <a:t>Promotion makes them </a:t>
            </a:r>
            <a:r>
              <a:rPr lang="en-US" sz="2400" i="1">
                <a:latin typeface="Bookman Old Style" pitchFamily="18" charset="0"/>
              </a:rPr>
              <a:t>more </a:t>
            </a:r>
            <a:r>
              <a:rPr lang="en-US" sz="2400" i="1" smtClean="0">
                <a:latin typeface="Bookman Old Style" pitchFamily="18" charset="0"/>
              </a:rPr>
              <a:t>marketable</a:t>
            </a:r>
            <a:r>
              <a:rPr lang="en-US" sz="2400" i="1">
                <a:latin typeface="Bookman Old Style" pitchFamily="18" charset="0"/>
              </a:rPr>
              <a:t> </a:t>
            </a:r>
            <a:r>
              <a:rPr lang="en-US" sz="2400" smtClean="0">
                <a:latin typeface="Bookman Old Style" pitchFamily="18" charset="0"/>
              </a:rPr>
              <a:t>for </a:t>
            </a:r>
            <a:r>
              <a:rPr lang="en-US" sz="2400">
                <a:latin typeface="Bookman Old Style" pitchFamily="18" charset="0"/>
              </a:rPr>
              <a:t>better opportunities</a:t>
            </a:r>
          </a:p>
          <a:p>
            <a:r>
              <a:rPr lang="en-IN" sz="2400" smtClean="0">
                <a:latin typeface="Bookman Old Style" pitchFamily="18" charset="0"/>
              </a:rPr>
              <a:t> </a:t>
            </a:r>
            <a:endParaRPr lang="en-IN" sz="240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1264</Words>
  <Application>Microsoft Office PowerPoint</Application>
  <PresentationFormat>Custom</PresentationFormat>
  <Paragraphs>256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Bookman Old Style</vt:lpstr>
      <vt:lpstr>Calibri</vt:lpstr>
      <vt:lpstr>HK Grotesk Medium</vt:lpstr>
      <vt:lpstr>Courier New</vt:lpstr>
      <vt:lpstr>HK Grotesk Bold</vt:lpstr>
      <vt:lpstr>Wingdings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Pink Creative Employee Training Presentation</dc:title>
  <cp:lastModifiedBy>Hp</cp:lastModifiedBy>
  <cp:revision>100</cp:revision>
  <dcterms:created xsi:type="dcterms:W3CDTF">2006-08-16T00:00:00Z</dcterms:created>
  <dcterms:modified xsi:type="dcterms:W3CDTF">2025-07-29T08:07:15Z</dcterms:modified>
  <dc:identifier>DAGroPsg_ag</dc:identifier>
</cp:coreProperties>
</file>